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5"/>
  </p:notesMasterIdLst>
  <p:sldIdLst>
    <p:sldId id="256" r:id="rId2"/>
    <p:sldId id="259" r:id="rId3"/>
    <p:sldId id="277" r:id="rId4"/>
    <p:sldId id="278" r:id="rId5"/>
    <p:sldId id="279" r:id="rId6"/>
    <p:sldId id="261" r:id="rId7"/>
    <p:sldId id="257" r:id="rId8"/>
    <p:sldId id="262" r:id="rId9"/>
    <p:sldId id="286" r:id="rId10"/>
    <p:sldId id="287" r:id="rId11"/>
    <p:sldId id="288" r:id="rId12"/>
    <p:sldId id="265" r:id="rId13"/>
    <p:sldId id="290" r:id="rId14"/>
    <p:sldId id="275" r:id="rId15"/>
    <p:sldId id="291" r:id="rId16"/>
    <p:sldId id="292" r:id="rId17"/>
    <p:sldId id="293" r:id="rId18"/>
    <p:sldId id="294" r:id="rId19"/>
    <p:sldId id="270" r:id="rId20"/>
    <p:sldId id="297" r:id="rId21"/>
    <p:sldId id="295" r:id="rId22"/>
    <p:sldId id="296" r:id="rId23"/>
    <p:sldId id="276" r:id="rId24"/>
    <p:sldId id="300" r:id="rId25"/>
    <p:sldId id="282" r:id="rId26"/>
    <p:sldId id="280" r:id="rId27"/>
    <p:sldId id="284" r:id="rId28"/>
    <p:sldId id="285" r:id="rId29"/>
    <p:sldId id="299" r:id="rId30"/>
    <p:sldId id="301" r:id="rId31"/>
    <p:sldId id="298" r:id="rId32"/>
    <p:sldId id="303" r:id="rId33"/>
    <p:sldId id="304" r:id="rId34"/>
    <p:sldId id="302" r:id="rId35"/>
    <p:sldId id="305" r:id="rId36"/>
    <p:sldId id="311" r:id="rId37"/>
    <p:sldId id="306" r:id="rId38"/>
    <p:sldId id="308" r:id="rId39"/>
    <p:sldId id="309" r:id="rId40"/>
    <p:sldId id="312" r:id="rId41"/>
    <p:sldId id="307" r:id="rId42"/>
    <p:sldId id="310" r:id="rId43"/>
    <p:sldId id="313" r:id="rId4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959D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6491" autoAdjust="0"/>
  </p:normalViewPr>
  <p:slideViewPr>
    <p:cSldViewPr>
      <p:cViewPr varScale="1">
        <p:scale>
          <a:sx n="79" d="100"/>
          <a:sy n="79" d="100"/>
        </p:scale>
        <p:origin x="-1302" y="-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BD55E14-46EC-4033-A65A-F654459F577A}" type="datetimeFigureOut">
              <a:rPr lang="en-US" smtClean="0"/>
              <a:pPr/>
              <a:t>1/29/2014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A401A4D-7B53-47F8-BE93-8F6E7F11CD1D}" type="slidenum">
              <a:rPr lang="en-US" smtClean="0"/>
              <a:pPr/>
              <a:t>‹#›</a:t>
            </a:fld>
            <a:endParaRPr lang="en-US"/>
          </a:p>
        </p:txBody>
      </p:sp>
    </p:spTree>
    <p:extLst>
      <p:ext uri="{BB962C8B-B14F-4D97-AF65-F5344CB8AC3E}">
        <p14:creationId xmlns:p14="http://schemas.microsoft.com/office/powerpoint/2010/main" val="9810429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Also note whether the poem is a </a:t>
            </a:r>
            <a:r>
              <a:rPr lang="en-US" dirty="0" err="1" smtClean="0"/>
              <a:t>Petrarchan</a:t>
            </a:r>
            <a:r>
              <a:rPr lang="en-US" baseline="0" dirty="0" smtClean="0"/>
              <a:t> or Shakespearean sonnet!</a:t>
            </a:r>
            <a:endParaRPr lang="en-US" dirty="0"/>
          </a:p>
        </p:txBody>
      </p:sp>
      <p:sp>
        <p:nvSpPr>
          <p:cNvPr id="4" name="Slide Number Placeholder 3"/>
          <p:cNvSpPr>
            <a:spLocks noGrp="1"/>
          </p:cNvSpPr>
          <p:nvPr>
            <p:ph type="sldNum" sz="quarter" idx="10"/>
          </p:nvPr>
        </p:nvSpPr>
        <p:spPr/>
        <p:txBody>
          <a:bodyPr/>
          <a:lstStyle/>
          <a:p>
            <a:fld id="{5A401A4D-7B53-47F8-BE93-8F6E7F11CD1D}" type="slidenum">
              <a:rPr lang="en-US" smtClean="0"/>
              <a:pPr/>
              <a:t>23</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B272107-7875-483B-B588-EAB933C65915}" type="datetimeFigureOut">
              <a:rPr lang="en-US" smtClean="0"/>
              <a:pPr/>
              <a:t>1/29/2014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6C2F12-B104-4EDF-9564-4E2C752A1306}"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B272107-7875-483B-B588-EAB933C65915}" type="datetimeFigureOut">
              <a:rPr lang="en-US" smtClean="0"/>
              <a:pPr/>
              <a:t>1/29/2014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6C2F12-B104-4EDF-9564-4E2C752A130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B272107-7875-483B-B588-EAB933C65915}" type="datetimeFigureOut">
              <a:rPr lang="en-US" smtClean="0"/>
              <a:pPr/>
              <a:t>1/29/2014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6C2F12-B104-4EDF-9564-4E2C752A130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B272107-7875-483B-B588-EAB933C65915}" type="datetimeFigureOut">
              <a:rPr lang="en-US" smtClean="0"/>
              <a:pPr/>
              <a:t>1/29/2014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6C2F12-B104-4EDF-9564-4E2C752A130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B272107-7875-483B-B588-EAB933C65915}" type="datetimeFigureOut">
              <a:rPr lang="en-US" smtClean="0"/>
              <a:pPr/>
              <a:t>1/29/2014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6C2F12-B104-4EDF-9564-4E2C752A1306}"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B272107-7875-483B-B588-EAB933C65915}" type="datetimeFigureOut">
              <a:rPr lang="en-US" smtClean="0"/>
              <a:pPr/>
              <a:t>1/29/2014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26C2F12-B104-4EDF-9564-4E2C752A130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B272107-7875-483B-B588-EAB933C65915}" type="datetimeFigureOut">
              <a:rPr lang="en-US" smtClean="0"/>
              <a:pPr/>
              <a:t>1/29/2014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26C2F12-B104-4EDF-9564-4E2C752A130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B272107-7875-483B-B588-EAB933C65915}" type="datetimeFigureOut">
              <a:rPr lang="en-US" smtClean="0"/>
              <a:pPr/>
              <a:t>1/29/2014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26C2F12-B104-4EDF-9564-4E2C752A130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B272107-7875-483B-B588-EAB933C65915}" type="datetimeFigureOut">
              <a:rPr lang="en-US" smtClean="0"/>
              <a:pPr/>
              <a:t>1/29/2014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26C2F12-B104-4EDF-9564-4E2C752A130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B272107-7875-483B-B588-EAB933C65915}" type="datetimeFigureOut">
              <a:rPr lang="en-US" smtClean="0"/>
              <a:pPr/>
              <a:t>1/29/2014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26C2F12-B104-4EDF-9564-4E2C752A130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B272107-7875-483B-B588-EAB933C65915}" type="datetimeFigureOut">
              <a:rPr lang="en-US" smtClean="0"/>
              <a:pPr/>
              <a:t>1/29/2014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26C2F12-B104-4EDF-9564-4E2C752A1306}"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B272107-7875-483B-B588-EAB933C65915}" type="datetimeFigureOut">
              <a:rPr lang="en-US" smtClean="0"/>
              <a:pPr/>
              <a:t>1/29/2014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26C2F12-B104-4EDF-9564-4E2C752A130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9600" dirty="0" smtClean="0">
                <a:latin typeface="Blackadder ITC" pitchFamily="82" charset="0"/>
                <a:cs typeface="Apple Chancery"/>
              </a:rPr>
              <a:t>Sonnets</a:t>
            </a:r>
            <a:endParaRPr lang="en-US" sz="9600" dirty="0">
              <a:latin typeface="Blackadder ITC" pitchFamily="82" charset="0"/>
              <a:cs typeface="Apple Chancery"/>
            </a:endParaRPr>
          </a:p>
        </p:txBody>
      </p:sp>
      <p:sp>
        <p:nvSpPr>
          <p:cNvPr id="3" name="Subtitle 2"/>
          <p:cNvSpPr>
            <a:spLocks noGrp="1"/>
          </p:cNvSpPr>
          <p:nvPr>
            <p:ph type="subTitle" idx="1"/>
          </p:nvPr>
        </p:nvSpPr>
        <p:spPr/>
        <p:txBody>
          <a:bodyPr>
            <a:normAutofit/>
          </a:bodyPr>
          <a:lstStyle/>
          <a:p>
            <a:r>
              <a:rPr lang="en-US" dirty="0" smtClean="0"/>
              <a:t>Another rousing presentation by</a:t>
            </a:r>
          </a:p>
          <a:p>
            <a:r>
              <a:rPr lang="en-US" dirty="0"/>
              <a:t>y</a:t>
            </a:r>
            <a:r>
              <a:rPr lang="en-US" smtClean="0"/>
              <a:t>our </a:t>
            </a:r>
            <a:r>
              <a:rPr lang="en-US" dirty="0" smtClean="0"/>
              <a:t>enthusiastic guide into the world of verse, Mr. Cyphers</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US" dirty="0" smtClean="0"/>
              <a:t>Where is the </a:t>
            </a:r>
            <a:r>
              <a:rPr lang="en-US" i="1" dirty="0" err="1" smtClean="0"/>
              <a:t>volta</a:t>
            </a:r>
            <a:r>
              <a:rPr lang="en-US" i="1" dirty="0" smtClean="0"/>
              <a:t>?</a:t>
            </a:r>
            <a:endParaRPr lang="en-US" dirty="0"/>
          </a:p>
        </p:txBody>
      </p:sp>
      <p:sp>
        <p:nvSpPr>
          <p:cNvPr id="3" name="Content Placeholder 2"/>
          <p:cNvSpPr>
            <a:spLocks noGrp="1"/>
          </p:cNvSpPr>
          <p:nvPr>
            <p:ph idx="1"/>
          </p:nvPr>
        </p:nvSpPr>
        <p:spPr>
          <a:xfrm>
            <a:off x="457200" y="838200"/>
            <a:ext cx="8229600" cy="5943600"/>
          </a:xfrm>
        </p:spPr>
        <p:txBody>
          <a:bodyPr>
            <a:normAutofit fontScale="62500" lnSpcReduction="20000"/>
          </a:bodyPr>
          <a:lstStyle/>
          <a:p>
            <a:pPr>
              <a:buNone/>
            </a:pPr>
            <a:endParaRPr lang="en-US" dirty="0"/>
          </a:p>
          <a:p>
            <a:pPr>
              <a:lnSpc>
                <a:spcPct val="140000"/>
              </a:lnSpc>
              <a:buNone/>
            </a:pPr>
            <a:r>
              <a:rPr lang="en-US" dirty="0" smtClean="0"/>
              <a:t>	</a:t>
            </a:r>
            <a:r>
              <a:rPr lang="en-US" sz="3400" dirty="0" smtClean="0">
                <a:latin typeface="Times New Roman" pitchFamily="18" charset="0"/>
                <a:cs typeface="Times New Roman" pitchFamily="18" charset="0"/>
              </a:rPr>
              <a:t>The </a:t>
            </a:r>
            <a:r>
              <a:rPr lang="en-US" sz="3400" dirty="0">
                <a:latin typeface="Times New Roman" pitchFamily="18" charset="0"/>
                <a:cs typeface="Times New Roman" pitchFamily="18" charset="0"/>
              </a:rPr>
              <a:t>spring returns, the spring wind softly blowing </a:t>
            </a:r>
            <a:r>
              <a:rPr lang="en-US" sz="3400" dirty="0" smtClean="0">
                <a:latin typeface="Times New Roman" pitchFamily="18" charset="0"/>
                <a:cs typeface="Times New Roman" pitchFamily="18" charset="0"/>
              </a:rPr>
              <a:t/>
            </a:r>
            <a:br>
              <a:rPr lang="en-US" sz="3400" dirty="0" smtClean="0">
                <a:latin typeface="Times New Roman" pitchFamily="18" charset="0"/>
                <a:cs typeface="Times New Roman" pitchFamily="18" charset="0"/>
              </a:rPr>
            </a:br>
            <a:r>
              <a:rPr lang="en-US" sz="3400" dirty="0" smtClean="0">
                <a:latin typeface="Times New Roman" pitchFamily="18" charset="0"/>
                <a:cs typeface="Times New Roman" pitchFamily="18" charset="0"/>
              </a:rPr>
              <a:t>Sprinkles </a:t>
            </a:r>
            <a:r>
              <a:rPr lang="en-US" sz="3400" dirty="0">
                <a:latin typeface="Times New Roman" pitchFamily="18" charset="0"/>
                <a:cs typeface="Times New Roman" pitchFamily="18" charset="0"/>
              </a:rPr>
              <a:t>the grass with gleam and glitter of showers, </a:t>
            </a:r>
            <a:br>
              <a:rPr lang="en-US" sz="3400" dirty="0">
                <a:latin typeface="Times New Roman" pitchFamily="18" charset="0"/>
                <a:cs typeface="Times New Roman" pitchFamily="18" charset="0"/>
              </a:rPr>
            </a:br>
            <a:r>
              <a:rPr lang="en-US" sz="3400" dirty="0">
                <a:latin typeface="Times New Roman" pitchFamily="18" charset="0"/>
                <a:cs typeface="Times New Roman" pitchFamily="18" charset="0"/>
              </a:rPr>
              <a:t>Powdering pearl and diamond, dripping with flowers, </a:t>
            </a:r>
            <a:br>
              <a:rPr lang="en-US" sz="3400" dirty="0">
                <a:latin typeface="Times New Roman" pitchFamily="18" charset="0"/>
                <a:cs typeface="Times New Roman" pitchFamily="18" charset="0"/>
              </a:rPr>
            </a:br>
            <a:r>
              <a:rPr lang="en-US" sz="3400" dirty="0">
                <a:latin typeface="Times New Roman" pitchFamily="18" charset="0"/>
                <a:cs typeface="Times New Roman" pitchFamily="18" charset="0"/>
              </a:rPr>
              <a:t>Dropping wet flowers, dancing the winters going; </a:t>
            </a:r>
            <a:br>
              <a:rPr lang="en-US" sz="3400" dirty="0">
                <a:latin typeface="Times New Roman" pitchFamily="18" charset="0"/>
                <a:cs typeface="Times New Roman" pitchFamily="18" charset="0"/>
              </a:rPr>
            </a:br>
            <a:r>
              <a:rPr lang="en-US" sz="3400" dirty="0">
                <a:latin typeface="Times New Roman" pitchFamily="18" charset="0"/>
                <a:cs typeface="Times New Roman" pitchFamily="18" charset="0"/>
              </a:rPr>
              <a:t>The swallow twitters, the groves of midnight are glowing </a:t>
            </a:r>
            <a:br>
              <a:rPr lang="en-US" sz="3400" dirty="0">
                <a:latin typeface="Times New Roman" pitchFamily="18" charset="0"/>
                <a:cs typeface="Times New Roman" pitchFamily="18" charset="0"/>
              </a:rPr>
            </a:br>
            <a:r>
              <a:rPr lang="en-US" sz="3400" dirty="0">
                <a:latin typeface="Times New Roman" pitchFamily="18" charset="0"/>
                <a:cs typeface="Times New Roman" pitchFamily="18" charset="0"/>
              </a:rPr>
              <a:t>With nightingale music and madness; the sweet fierce powers </a:t>
            </a:r>
            <a:br>
              <a:rPr lang="en-US" sz="3400" dirty="0">
                <a:latin typeface="Times New Roman" pitchFamily="18" charset="0"/>
                <a:cs typeface="Times New Roman" pitchFamily="18" charset="0"/>
              </a:rPr>
            </a:br>
            <a:r>
              <a:rPr lang="en-US" sz="3400" dirty="0">
                <a:latin typeface="Times New Roman" pitchFamily="18" charset="0"/>
                <a:cs typeface="Times New Roman" pitchFamily="18" charset="0"/>
              </a:rPr>
              <a:t>Of love flame up through the earth; the seed-soul towers </a:t>
            </a:r>
            <a:br>
              <a:rPr lang="en-US" sz="3400" dirty="0">
                <a:latin typeface="Times New Roman" pitchFamily="18" charset="0"/>
                <a:cs typeface="Times New Roman" pitchFamily="18" charset="0"/>
              </a:rPr>
            </a:br>
            <a:r>
              <a:rPr lang="en-US" sz="3400" dirty="0">
                <a:latin typeface="Times New Roman" pitchFamily="18" charset="0"/>
                <a:cs typeface="Times New Roman" pitchFamily="18" charset="0"/>
              </a:rPr>
              <a:t>And trembles; nature is filled to overflowing… </a:t>
            </a:r>
            <a:br>
              <a:rPr lang="en-US" sz="3400" dirty="0">
                <a:latin typeface="Times New Roman" pitchFamily="18" charset="0"/>
                <a:cs typeface="Times New Roman" pitchFamily="18" charset="0"/>
              </a:rPr>
            </a:br>
            <a:r>
              <a:rPr lang="en-US" sz="3400" dirty="0">
                <a:latin typeface="Times New Roman" pitchFamily="18" charset="0"/>
                <a:cs typeface="Times New Roman" pitchFamily="18" charset="0"/>
              </a:rPr>
              <a:t>The spring returns, but there is no returning </a:t>
            </a:r>
            <a:br>
              <a:rPr lang="en-US" sz="3400" dirty="0">
                <a:latin typeface="Times New Roman" pitchFamily="18" charset="0"/>
                <a:cs typeface="Times New Roman" pitchFamily="18" charset="0"/>
              </a:rPr>
            </a:br>
            <a:r>
              <a:rPr lang="en-US" sz="3400" dirty="0">
                <a:latin typeface="Times New Roman" pitchFamily="18" charset="0"/>
                <a:cs typeface="Times New Roman" pitchFamily="18" charset="0"/>
              </a:rPr>
              <a:t>Of spring for me. O heart with anguish burning! </a:t>
            </a:r>
            <a:br>
              <a:rPr lang="en-US" sz="3400" dirty="0">
                <a:latin typeface="Times New Roman" pitchFamily="18" charset="0"/>
                <a:cs typeface="Times New Roman" pitchFamily="18" charset="0"/>
              </a:rPr>
            </a:br>
            <a:r>
              <a:rPr lang="en-US" sz="3400" dirty="0">
                <a:latin typeface="Times New Roman" pitchFamily="18" charset="0"/>
                <a:cs typeface="Times New Roman" pitchFamily="18" charset="0"/>
              </a:rPr>
              <a:t>She that unlocked all April in a breath </a:t>
            </a:r>
            <a:br>
              <a:rPr lang="en-US" sz="3400" dirty="0">
                <a:latin typeface="Times New Roman" pitchFamily="18" charset="0"/>
                <a:cs typeface="Times New Roman" pitchFamily="18" charset="0"/>
              </a:rPr>
            </a:br>
            <a:r>
              <a:rPr lang="en-US" sz="3400" dirty="0">
                <a:latin typeface="Times New Roman" pitchFamily="18" charset="0"/>
                <a:cs typeface="Times New Roman" pitchFamily="18" charset="0"/>
              </a:rPr>
              <a:t>Returns not…And these meadows, blossoms, birds </a:t>
            </a:r>
            <a:br>
              <a:rPr lang="en-US" sz="3400" dirty="0">
                <a:latin typeface="Times New Roman" pitchFamily="18" charset="0"/>
                <a:cs typeface="Times New Roman" pitchFamily="18" charset="0"/>
              </a:rPr>
            </a:br>
            <a:r>
              <a:rPr lang="en-US" sz="3400" dirty="0">
                <a:latin typeface="Times New Roman" pitchFamily="18" charset="0"/>
                <a:cs typeface="Times New Roman" pitchFamily="18" charset="0"/>
              </a:rPr>
              <a:t>These lovely gentle girls—words, empty words </a:t>
            </a:r>
            <a:br>
              <a:rPr lang="en-US" sz="3400" dirty="0">
                <a:latin typeface="Times New Roman" pitchFamily="18" charset="0"/>
                <a:cs typeface="Times New Roman" pitchFamily="18" charset="0"/>
              </a:rPr>
            </a:br>
            <a:r>
              <a:rPr lang="en-US" sz="3400" dirty="0">
                <a:latin typeface="Times New Roman" pitchFamily="18" charset="0"/>
                <a:cs typeface="Times New Roman" pitchFamily="18" charset="0"/>
              </a:rPr>
              <a:t>As bitter as the black estates of death!</a:t>
            </a:r>
          </a:p>
          <a:p>
            <a:endParaRPr lang="en-US" dirty="0"/>
          </a:p>
        </p:txBody>
      </p:sp>
    </p:spTree>
    <p:extLst>
      <p:ext uri="{BB962C8B-B14F-4D97-AF65-F5344CB8AC3E}">
        <p14:creationId xmlns:p14="http://schemas.microsoft.com/office/powerpoint/2010/main" val="33978653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US" dirty="0"/>
              <a:t>Where is the </a:t>
            </a:r>
            <a:r>
              <a:rPr lang="en-US" i="1" dirty="0" err="1">
                <a:solidFill>
                  <a:srgbClr val="FF6600"/>
                </a:solidFill>
              </a:rPr>
              <a:t>volta</a:t>
            </a:r>
            <a:r>
              <a:rPr lang="en-US" i="1" dirty="0"/>
              <a:t>?</a:t>
            </a:r>
            <a:endParaRPr lang="en-US" dirty="0"/>
          </a:p>
        </p:txBody>
      </p:sp>
      <p:sp>
        <p:nvSpPr>
          <p:cNvPr id="3" name="Content Placeholder 2"/>
          <p:cNvSpPr>
            <a:spLocks noGrp="1"/>
          </p:cNvSpPr>
          <p:nvPr>
            <p:ph idx="1"/>
          </p:nvPr>
        </p:nvSpPr>
        <p:spPr>
          <a:xfrm>
            <a:off x="457200" y="838200"/>
            <a:ext cx="8229600" cy="5943600"/>
          </a:xfrm>
        </p:spPr>
        <p:txBody>
          <a:bodyPr>
            <a:normAutofit fontScale="62500" lnSpcReduction="20000"/>
          </a:bodyPr>
          <a:lstStyle/>
          <a:p>
            <a:pPr>
              <a:buNone/>
            </a:pPr>
            <a:endParaRPr lang="en-US" dirty="0"/>
          </a:p>
          <a:p>
            <a:pPr>
              <a:lnSpc>
                <a:spcPct val="140000"/>
              </a:lnSpc>
              <a:buNone/>
            </a:pPr>
            <a:r>
              <a:rPr lang="en-US" dirty="0" smtClean="0"/>
              <a:t>	</a:t>
            </a:r>
            <a:r>
              <a:rPr lang="en-US" sz="3400" dirty="0" smtClean="0">
                <a:latin typeface="Times New Roman" pitchFamily="18" charset="0"/>
                <a:cs typeface="Times New Roman" pitchFamily="18" charset="0"/>
              </a:rPr>
              <a:t>The </a:t>
            </a:r>
            <a:r>
              <a:rPr lang="en-US" sz="3400" dirty="0">
                <a:latin typeface="Times New Roman" pitchFamily="18" charset="0"/>
                <a:cs typeface="Times New Roman" pitchFamily="18" charset="0"/>
              </a:rPr>
              <a:t>spring returns, the spring wind softly blowing </a:t>
            </a:r>
            <a:r>
              <a:rPr lang="en-US" sz="3400" dirty="0" smtClean="0">
                <a:latin typeface="Times New Roman" pitchFamily="18" charset="0"/>
                <a:cs typeface="Times New Roman" pitchFamily="18" charset="0"/>
              </a:rPr>
              <a:t/>
            </a:r>
            <a:br>
              <a:rPr lang="en-US" sz="3400" dirty="0" smtClean="0">
                <a:latin typeface="Times New Roman" pitchFamily="18" charset="0"/>
                <a:cs typeface="Times New Roman" pitchFamily="18" charset="0"/>
              </a:rPr>
            </a:br>
            <a:r>
              <a:rPr lang="en-US" sz="3400" dirty="0" smtClean="0">
                <a:latin typeface="Times New Roman" pitchFamily="18" charset="0"/>
                <a:cs typeface="Times New Roman" pitchFamily="18" charset="0"/>
              </a:rPr>
              <a:t>Sprinkles </a:t>
            </a:r>
            <a:r>
              <a:rPr lang="en-US" sz="3400" dirty="0">
                <a:latin typeface="Times New Roman" pitchFamily="18" charset="0"/>
                <a:cs typeface="Times New Roman" pitchFamily="18" charset="0"/>
              </a:rPr>
              <a:t>the grass with gleam and glitter of showers, </a:t>
            </a:r>
            <a:br>
              <a:rPr lang="en-US" sz="3400" dirty="0">
                <a:latin typeface="Times New Roman" pitchFamily="18" charset="0"/>
                <a:cs typeface="Times New Roman" pitchFamily="18" charset="0"/>
              </a:rPr>
            </a:br>
            <a:r>
              <a:rPr lang="en-US" sz="3400" dirty="0">
                <a:latin typeface="Times New Roman" pitchFamily="18" charset="0"/>
                <a:cs typeface="Times New Roman" pitchFamily="18" charset="0"/>
              </a:rPr>
              <a:t>Powdering pearl and diamond, dripping with flowers, </a:t>
            </a:r>
            <a:br>
              <a:rPr lang="en-US" sz="3400" dirty="0">
                <a:latin typeface="Times New Roman" pitchFamily="18" charset="0"/>
                <a:cs typeface="Times New Roman" pitchFamily="18" charset="0"/>
              </a:rPr>
            </a:br>
            <a:r>
              <a:rPr lang="en-US" sz="3400" dirty="0">
                <a:latin typeface="Times New Roman" pitchFamily="18" charset="0"/>
                <a:cs typeface="Times New Roman" pitchFamily="18" charset="0"/>
              </a:rPr>
              <a:t>Dropping wet flowers, dancing the winters going; </a:t>
            </a:r>
            <a:br>
              <a:rPr lang="en-US" sz="3400" dirty="0">
                <a:latin typeface="Times New Roman" pitchFamily="18" charset="0"/>
                <a:cs typeface="Times New Roman" pitchFamily="18" charset="0"/>
              </a:rPr>
            </a:br>
            <a:r>
              <a:rPr lang="en-US" sz="3400" dirty="0">
                <a:latin typeface="Times New Roman" pitchFamily="18" charset="0"/>
                <a:cs typeface="Times New Roman" pitchFamily="18" charset="0"/>
              </a:rPr>
              <a:t>The swallow twitters, the groves of midnight are glowing </a:t>
            </a:r>
            <a:br>
              <a:rPr lang="en-US" sz="3400" dirty="0">
                <a:latin typeface="Times New Roman" pitchFamily="18" charset="0"/>
                <a:cs typeface="Times New Roman" pitchFamily="18" charset="0"/>
              </a:rPr>
            </a:br>
            <a:r>
              <a:rPr lang="en-US" sz="3400" dirty="0">
                <a:latin typeface="Times New Roman" pitchFamily="18" charset="0"/>
                <a:cs typeface="Times New Roman" pitchFamily="18" charset="0"/>
              </a:rPr>
              <a:t>With nightingale music and madness; the sweet fierce powers </a:t>
            </a:r>
            <a:br>
              <a:rPr lang="en-US" sz="3400" dirty="0">
                <a:latin typeface="Times New Roman" pitchFamily="18" charset="0"/>
                <a:cs typeface="Times New Roman" pitchFamily="18" charset="0"/>
              </a:rPr>
            </a:br>
            <a:r>
              <a:rPr lang="en-US" sz="3400" dirty="0">
                <a:latin typeface="Times New Roman" pitchFamily="18" charset="0"/>
                <a:cs typeface="Times New Roman" pitchFamily="18" charset="0"/>
              </a:rPr>
              <a:t>Of love flame up through the earth; the seed-soul towers </a:t>
            </a:r>
            <a:br>
              <a:rPr lang="en-US" sz="3400" dirty="0">
                <a:latin typeface="Times New Roman" pitchFamily="18" charset="0"/>
                <a:cs typeface="Times New Roman" pitchFamily="18" charset="0"/>
              </a:rPr>
            </a:br>
            <a:r>
              <a:rPr lang="en-US" sz="3400" dirty="0">
                <a:latin typeface="Times New Roman" pitchFamily="18" charset="0"/>
                <a:cs typeface="Times New Roman" pitchFamily="18" charset="0"/>
              </a:rPr>
              <a:t>And trembles; nature is filled to overflowing… </a:t>
            </a:r>
            <a:br>
              <a:rPr lang="en-US" sz="3400" dirty="0">
                <a:latin typeface="Times New Roman" pitchFamily="18" charset="0"/>
                <a:cs typeface="Times New Roman" pitchFamily="18" charset="0"/>
              </a:rPr>
            </a:br>
            <a:r>
              <a:rPr lang="en-US" sz="3400" dirty="0">
                <a:solidFill>
                  <a:srgbClr val="FF6600"/>
                </a:solidFill>
                <a:latin typeface="Times New Roman" pitchFamily="18" charset="0"/>
                <a:cs typeface="Times New Roman" pitchFamily="18" charset="0"/>
              </a:rPr>
              <a:t>The spring returns, but there is no returning </a:t>
            </a:r>
            <a:br>
              <a:rPr lang="en-US" sz="3400" dirty="0">
                <a:solidFill>
                  <a:srgbClr val="FF6600"/>
                </a:solidFill>
                <a:latin typeface="Times New Roman" pitchFamily="18" charset="0"/>
                <a:cs typeface="Times New Roman" pitchFamily="18" charset="0"/>
              </a:rPr>
            </a:br>
            <a:r>
              <a:rPr lang="en-US" sz="3400" dirty="0">
                <a:solidFill>
                  <a:srgbClr val="FF6600"/>
                </a:solidFill>
                <a:latin typeface="Times New Roman" pitchFamily="18" charset="0"/>
                <a:cs typeface="Times New Roman" pitchFamily="18" charset="0"/>
              </a:rPr>
              <a:t>Of spring for me.</a:t>
            </a:r>
            <a:r>
              <a:rPr lang="en-US" sz="3400" dirty="0">
                <a:latin typeface="Times New Roman" pitchFamily="18" charset="0"/>
                <a:cs typeface="Times New Roman" pitchFamily="18" charset="0"/>
              </a:rPr>
              <a:t> O heart with anguish burning! </a:t>
            </a:r>
            <a:br>
              <a:rPr lang="en-US" sz="3400" dirty="0">
                <a:latin typeface="Times New Roman" pitchFamily="18" charset="0"/>
                <a:cs typeface="Times New Roman" pitchFamily="18" charset="0"/>
              </a:rPr>
            </a:br>
            <a:r>
              <a:rPr lang="en-US" sz="3400" dirty="0">
                <a:latin typeface="Times New Roman" pitchFamily="18" charset="0"/>
                <a:cs typeface="Times New Roman" pitchFamily="18" charset="0"/>
              </a:rPr>
              <a:t>She that unlocked all April in a breath </a:t>
            </a:r>
            <a:br>
              <a:rPr lang="en-US" sz="3400" dirty="0">
                <a:latin typeface="Times New Roman" pitchFamily="18" charset="0"/>
                <a:cs typeface="Times New Roman" pitchFamily="18" charset="0"/>
              </a:rPr>
            </a:br>
            <a:r>
              <a:rPr lang="en-US" sz="3400" dirty="0">
                <a:latin typeface="Times New Roman" pitchFamily="18" charset="0"/>
                <a:cs typeface="Times New Roman" pitchFamily="18" charset="0"/>
              </a:rPr>
              <a:t>Returns not…And these meadows, blossoms, birds </a:t>
            </a:r>
            <a:br>
              <a:rPr lang="en-US" sz="3400" dirty="0">
                <a:latin typeface="Times New Roman" pitchFamily="18" charset="0"/>
                <a:cs typeface="Times New Roman" pitchFamily="18" charset="0"/>
              </a:rPr>
            </a:br>
            <a:r>
              <a:rPr lang="en-US" sz="3400" dirty="0">
                <a:latin typeface="Times New Roman" pitchFamily="18" charset="0"/>
                <a:cs typeface="Times New Roman" pitchFamily="18" charset="0"/>
              </a:rPr>
              <a:t>These lovely gentle girls—words, empty words </a:t>
            </a:r>
            <a:br>
              <a:rPr lang="en-US" sz="3400" dirty="0">
                <a:latin typeface="Times New Roman" pitchFamily="18" charset="0"/>
                <a:cs typeface="Times New Roman" pitchFamily="18" charset="0"/>
              </a:rPr>
            </a:br>
            <a:r>
              <a:rPr lang="en-US" sz="3400" dirty="0">
                <a:latin typeface="Times New Roman" pitchFamily="18" charset="0"/>
                <a:cs typeface="Times New Roman" pitchFamily="18" charset="0"/>
              </a:rPr>
              <a:t>As bitter as the black estates of death!</a:t>
            </a:r>
          </a:p>
          <a:p>
            <a:endParaRPr lang="en-US" dirty="0"/>
          </a:p>
        </p:txBody>
      </p:sp>
    </p:spTree>
    <p:extLst>
      <p:ext uri="{BB962C8B-B14F-4D97-AF65-F5344CB8AC3E}">
        <p14:creationId xmlns:p14="http://schemas.microsoft.com/office/powerpoint/2010/main" val="29728080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Shakespearean (English) Sonnets</a:t>
            </a:r>
            <a:endParaRPr lang="en-US" dirty="0"/>
          </a:p>
        </p:txBody>
      </p:sp>
      <p:sp>
        <p:nvSpPr>
          <p:cNvPr id="6" name="TextBox 5"/>
          <p:cNvSpPr txBox="1"/>
          <p:nvPr/>
        </p:nvSpPr>
        <p:spPr>
          <a:xfrm>
            <a:off x="2971800" y="1676400"/>
            <a:ext cx="5486400" cy="4801314"/>
          </a:xfrm>
          <a:prstGeom prst="rect">
            <a:avLst/>
          </a:prstGeom>
          <a:noFill/>
        </p:spPr>
        <p:txBody>
          <a:bodyPr wrap="square" rtlCol="0">
            <a:spAutoFit/>
          </a:bodyPr>
          <a:lstStyle/>
          <a:p>
            <a:r>
              <a:rPr lang="en-US" dirty="0" smtClean="0"/>
              <a:t>The form of Sonnet popularized by William Shakespeare is called the English or </a:t>
            </a:r>
            <a:r>
              <a:rPr lang="en-US" b="1" dirty="0" smtClean="0"/>
              <a:t>Shakespearean Sonnet.</a:t>
            </a:r>
          </a:p>
          <a:p>
            <a:endParaRPr lang="en-US" dirty="0"/>
          </a:p>
          <a:p>
            <a:r>
              <a:rPr lang="en-US" dirty="0" smtClean="0"/>
              <a:t>It is composed of three </a:t>
            </a:r>
            <a:r>
              <a:rPr lang="en-US" b="1" dirty="0" smtClean="0">
                <a:solidFill>
                  <a:srgbClr val="FF6600"/>
                </a:solidFill>
              </a:rPr>
              <a:t>quatrains</a:t>
            </a:r>
          </a:p>
          <a:p>
            <a:r>
              <a:rPr lang="en-US" dirty="0" smtClean="0"/>
              <a:t>And a </a:t>
            </a:r>
            <a:r>
              <a:rPr lang="en-US" b="1" dirty="0" smtClean="0">
                <a:solidFill>
                  <a:srgbClr val="FF6600"/>
                </a:solidFill>
              </a:rPr>
              <a:t>couplet</a:t>
            </a:r>
            <a:r>
              <a:rPr lang="en-US" dirty="0" smtClean="0"/>
              <a:t>.</a:t>
            </a:r>
          </a:p>
          <a:p>
            <a:endParaRPr lang="en-US" dirty="0"/>
          </a:p>
          <a:p>
            <a:r>
              <a:rPr lang="en-US" dirty="0" smtClean="0"/>
              <a:t>The rhyme scheme goes like this:</a:t>
            </a:r>
          </a:p>
          <a:p>
            <a:endParaRPr lang="en-US" dirty="0"/>
          </a:p>
          <a:p>
            <a:r>
              <a:rPr lang="en-US" i="1" dirty="0" err="1" smtClean="0"/>
              <a:t>ABAB</a:t>
            </a:r>
            <a:endParaRPr lang="en-US" i="1" dirty="0" smtClean="0"/>
          </a:p>
          <a:p>
            <a:r>
              <a:rPr lang="en-US" i="1" dirty="0" smtClean="0"/>
              <a:t/>
            </a:r>
            <a:br>
              <a:rPr lang="en-US" i="1" dirty="0" smtClean="0"/>
            </a:br>
            <a:r>
              <a:rPr lang="en-US" i="1" dirty="0" err="1" smtClean="0"/>
              <a:t>CDCD</a:t>
            </a:r>
            <a:endParaRPr lang="en-US" i="1" dirty="0" smtClean="0"/>
          </a:p>
          <a:p>
            <a:endParaRPr lang="en-US" i="1" dirty="0" smtClean="0"/>
          </a:p>
          <a:p>
            <a:r>
              <a:rPr lang="en-US" i="1" dirty="0" err="1" smtClean="0"/>
              <a:t>EFEF</a:t>
            </a:r>
            <a:endParaRPr lang="en-US" i="1" dirty="0" smtClean="0"/>
          </a:p>
          <a:p>
            <a:endParaRPr lang="en-US" i="1" dirty="0" smtClean="0"/>
          </a:p>
          <a:p>
            <a:r>
              <a:rPr lang="en-US" i="1" dirty="0" err="1" smtClean="0"/>
              <a:t>GG</a:t>
            </a:r>
            <a:endParaRPr lang="en-US" i="1" dirty="0" smtClean="0"/>
          </a:p>
          <a:p>
            <a:endParaRPr lang="en-US" i="1" dirty="0"/>
          </a:p>
          <a:p>
            <a:endParaRPr lang="en-US" dirty="0"/>
          </a:p>
        </p:txBody>
      </p:sp>
      <p:pic>
        <p:nvPicPr>
          <p:cNvPr id="7" name="Content Placeholder 6" descr="Shakespeare.jpg"/>
          <p:cNvPicPr>
            <a:picLocks noGrp="1" noChangeAspect="1"/>
          </p:cNvPicPr>
          <p:nvPr>
            <p:ph idx="1"/>
          </p:nvPr>
        </p:nvPicPr>
        <p:blipFill>
          <a:blip r:embed="rId2" cstate="print"/>
          <a:stretch>
            <a:fillRect/>
          </a:stretch>
        </p:blipFill>
        <p:spPr>
          <a:xfrm>
            <a:off x="762000" y="1676400"/>
            <a:ext cx="1880681" cy="2209800"/>
          </a:xfr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en-US" dirty="0" smtClean="0"/>
              <a:t>Shakespeare’s Sonnet 18</a:t>
            </a:r>
            <a:endParaRPr lang="en-US" dirty="0"/>
          </a:p>
        </p:txBody>
      </p:sp>
      <p:sp>
        <p:nvSpPr>
          <p:cNvPr id="3" name="Content Placeholder 2"/>
          <p:cNvSpPr>
            <a:spLocks noGrp="1"/>
          </p:cNvSpPr>
          <p:nvPr>
            <p:ph idx="1"/>
          </p:nvPr>
        </p:nvSpPr>
        <p:spPr>
          <a:xfrm>
            <a:off x="1905000" y="1066800"/>
            <a:ext cx="6705600" cy="5334000"/>
          </a:xfrm>
        </p:spPr>
        <p:txBody>
          <a:bodyPr>
            <a:normAutofit fontScale="62500" lnSpcReduction="20000"/>
          </a:bodyPr>
          <a:lstStyle/>
          <a:p>
            <a:pPr>
              <a:lnSpc>
                <a:spcPct val="140000"/>
              </a:lnSpc>
              <a:buNone/>
            </a:pPr>
            <a:r>
              <a:rPr lang="en-US" dirty="0" smtClean="0">
                <a:latin typeface="Times New Roman" pitchFamily="18" charset="0"/>
                <a:cs typeface="Times New Roman" pitchFamily="18" charset="0"/>
              </a:rPr>
              <a:t>	Shall I compare thee to a summer's day?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Thou art more lovely and more temperate:</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Rough winds do shake the darling buds of May,</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And summer's lease hath all too short a date: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Sometime too hot the eye of heaven shines,</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And often is his gold complexion </a:t>
            </a:r>
            <a:r>
              <a:rPr lang="en-US" dirty="0" err="1" smtClean="0">
                <a:latin typeface="Times New Roman" pitchFamily="18" charset="0"/>
                <a:cs typeface="Times New Roman" pitchFamily="18" charset="0"/>
              </a:rPr>
              <a:t>dimm'd</a:t>
            </a:r>
            <a:r>
              <a:rPr lang="en-US" dirty="0" smtClean="0">
                <a:latin typeface="Times New Roman" pitchFamily="18" charset="0"/>
                <a:cs typeface="Times New Roman" pitchFamily="18" charset="0"/>
              </a:rPr>
              <a:t>;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And every fair from fair sometime declines,</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By chance or nature's changing course </a:t>
            </a:r>
            <a:r>
              <a:rPr lang="en-US" dirty="0" err="1" smtClean="0">
                <a:latin typeface="Times New Roman" pitchFamily="18" charset="0"/>
                <a:cs typeface="Times New Roman" pitchFamily="18" charset="0"/>
              </a:rPr>
              <a:t>untrimm'd</a:t>
            </a:r>
            <a:r>
              <a:rPr lang="en-US" dirty="0" smtClean="0">
                <a:latin typeface="Times New Roman" pitchFamily="18" charset="0"/>
                <a:cs typeface="Times New Roman" pitchFamily="18" charset="0"/>
              </a:rPr>
              <a:t>;</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But thy eternal summer shall not fade</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Nor lose possession of that fair thou </a:t>
            </a:r>
            <a:r>
              <a:rPr lang="en-US" dirty="0" err="1" smtClean="0">
                <a:latin typeface="Times New Roman" pitchFamily="18" charset="0"/>
                <a:cs typeface="Times New Roman" pitchFamily="18" charset="0"/>
              </a:rPr>
              <a:t>owest</a:t>
            </a:r>
            <a:r>
              <a:rPr lang="en-US" dirty="0" smtClean="0">
                <a:latin typeface="Times New Roman" pitchFamily="18" charset="0"/>
                <a:cs typeface="Times New Roman" pitchFamily="18" charset="0"/>
              </a:rPr>
              <a:t>;</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Nor shall Death brag thou </a:t>
            </a:r>
            <a:r>
              <a:rPr lang="en-US" dirty="0" err="1" smtClean="0">
                <a:latin typeface="Times New Roman" pitchFamily="18" charset="0"/>
                <a:cs typeface="Times New Roman" pitchFamily="18" charset="0"/>
              </a:rPr>
              <a:t>wander'st</a:t>
            </a:r>
            <a:r>
              <a:rPr lang="en-US" dirty="0" smtClean="0">
                <a:latin typeface="Times New Roman" pitchFamily="18" charset="0"/>
                <a:cs typeface="Times New Roman" pitchFamily="18" charset="0"/>
              </a:rPr>
              <a:t> in his shade,</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When in eternal lines to time thou </a:t>
            </a:r>
            <a:r>
              <a:rPr lang="en-US" dirty="0" err="1" smtClean="0">
                <a:latin typeface="Times New Roman" pitchFamily="18" charset="0"/>
                <a:cs typeface="Times New Roman" pitchFamily="18" charset="0"/>
              </a:rPr>
              <a:t>growest</a:t>
            </a:r>
            <a:r>
              <a:rPr lang="en-US" dirty="0" smtClean="0">
                <a:latin typeface="Times New Roman" pitchFamily="18" charset="0"/>
                <a:cs typeface="Times New Roman" pitchFamily="18" charset="0"/>
              </a:rPr>
              <a:t>: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So long as men can breathe or eyes can see,</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So long lives this and this gives life to thee.</a:t>
            </a:r>
            <a:endParaRPr lang="en-US" dirty="0"/>
          </a:p>
        </p:txBody>
      </p:sp>
    </p:spTree>
    <p:extLst>
      <p:ext uri="{BB962C8B-B14F-4D97-AF65-F5344CB8AC3E}">
        <p14:creationId xmlns:p14="http://schemas.microsoft.com/office/powerpoint/2010/main" val="29440254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rhyme scheme goes like this:</a:t>
            </a:r>
            <a:br>
              <a:rPr lang="en-US" dirty="0" smtClean="0"/>
            </a:br>
            <a:endParaRPr lang="en-US" dirty="0"/>
          </a:p>
        </p:txBody>
      </p:sp>
      <p:sp>
        <p:nvSpPr>
          <p:cNvPr id="3" name="Content Placeholder 2"/>
          <p:cNvSpPr>
            <a:spLocks noGrp="1"/>
          </p:cNvSpPr>
          <p:nvPr>
            <p:ph idx="1"/>
          </p:nvPr>
        </p:nvSpPr>
        <p:spPr>
          <a:xfrm>
            <a:off x="1905000" y="1066800"/>
            <a:ext cx="6705600" cy="5334000"/>
          </a:xfrm>
        </p:spPr>
        <p:txBody>
          <a:bodyPr>
            <a:normAutofit fontScale="62500" lnSpcReduction="20000"/>
          </a:bodyPr>
          <a:lstStyle/>
          <a:p>
            <a:pPr>
              <a:lnSpc>
                <a:spcPct val="140000"/>
              </a:lnSpc>
              <a:buNone/>
            </a:pPr>
            <a:r>
              <a:rPr lang="en-US" dirty="0" smtClean="0">
                <a:latin typeface="Times New Roman" pitchFamily="18" charset="0"/>
                <a:cs typeface="Times New Roman" pitchFamily="18" charset="0"/>
              </a:rPr>
              <a:t>	Shall I compare thee to a summer's day?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Thou art more lovely and more temperate:</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Rough winds do shake the darling buds of May,</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And summer's lease hath all too short a date: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Sometime too hot the eye of heaven shines,</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And often is his gold complexion </a:t>
            </a:r>
            <a:r>
              <a:rPr lang="en-US" dirty="0" err="1" smtClean="0">
                <a:latin typeface="Times New Roman" pitchFamily="18" charset="0"/>
                <a:cs typeface="Times New Roman" pitchFamily="18" charset="0"/>
              </a:rPr>
              <a:t>dimm'd</a:t>
            </a:r>
            <a:r>
              <a:rPr lang="en-US" dirty="0" smtClean="0">
                <a:latin typeface="Times New Roman" pitchFamily="18" charset="0"/>
                <a:cs typeface="Times New Roman" pitchFamily="18" charset="0"/>
              </a:rPr>
              <a:t>;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And every fair from fair sometime declines,</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By chance or nature's changing course </a:t>
            </a:r>
            <a:r>
              <a:rPr lang="en-US" dirty="0" err="1" smtClean="0">
                <a:latin typeface="Times New Roman" pitchFamily="18" charset="0"/>
                <a:cs typeface="Times New Roman" pitchFamily="18" charset="0"/>
              </a:rPr>
              <a:t>untrimm'd</a:t>
            </a:r>
            <a:r>
              <a:rPr lang="en-US" dirty="0" smtClean="0">
                <a:latin typeface="Times New Roman" pitchFamily="18" charset="0"/>
                <a:cs typeface="Times New Roman" pitchFamily="18" charset="0"/>
              </a:rPr>
              <a:t>;</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But thy eternal summer shall not fade</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Nor lose possession of that fair thou </a:t>
            </a:r>
            <a:r>
              <a:rPr lang="en-US" dirty="0" err="1" smtClean="0">
                <a:latin typeface="Times New Roman" pitchFamily="18" charset="0"/>
                <a:cs typeface="Times New Roman" pitchFamily="18" charset="0"/>
              </a:rPr>
              <a:t>owest</a:t>
            </a:r>
            <a:r>
              <a:rPr lang="en-US" dirty="0" smtClean="0">
                <a:latin typeface="Times New Roman" pitchFamily="18" charset="0"/>
                <a:cs typeface="Times New Roman" pitchFamily="18" charset="0"/>
              </a:rPr>
              <a:t>;</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Nor shall Death brag thou </a:t>
            </a:r>
            <a:r>
              <a:rPr lang="en-US" dirty="0" err="1" smtClean="0">
                <a:latin typeface="Times New Roman" pitchFamily="18" charset="0"/>
                <a:cs typeface="Times New Roman" pitchFamily="18" charset="0"/>
              </a:rPr>
              <a:t>wander'st</a:t>
            </a:r>
            <a:r>
              <a:rPr lang="en-US" dirty="0" smtClean="0">
                <a:latin typeface="Times New Roman" pitchFamily="18" charset="0"/>
                <a:cs typeface="Times New Roman" pitchFamily="18" charset="0"/>
              </a:rPr>
              <a:t> in his shade,</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When in eternal lines to time thou </a:t>
            </a:r>
            <a:r>
              <a:rPr lang="en-US" dirty="0" err="1" smtClean="0">
                <a:latin typeface="Times New Roman" pitchFamily="18" charset="0"/>
                <a:cs typeface="Times New Roman" pitchFamily="18" charset="0"/>
              </a:rPr>
              <a:t>growest</a:t>
            </a:r>
            <a:r>
              <a:rPr lang="en-US" dirty="0" smtClean="0">
                <a:latin typeface="Times New Roman" pitchFamily="18" charset="0"/>
                <a:cs typeface="Times New Roman" pitchFamily="18" charset="0"/>
              </a:rPr>
              <a:t>: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So long as men can breathe or eyes can see,</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So long lives this and this gives life to thee.</a:t>
            </a:r>
            <a:endParaRPr lang="en-US" dirty="0"/>
          </a:p>
        </p:txBody>
      </p:sp>
      <p:sp>
        <p:nvSpPr>
          <p:cNvPr id="4" name="Content Placeholder 2"/>
          <p:cNvSpPr txBox="1">
            <a:spLocks/>
          </p:cNvSpPr>
          <p:nvPr/>
        </p:nvSpPr>
        <p:spPr>
          <a:xfrm>
            <a:off x="1524000" y="1066800"/>
            <a:ext cx="533400" cy="5715000"/>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10000"/>
              </a:lnSpc>
              <a:spcBef>
                <a:spcPct val="20000"/>
              </a:spcBef>
              <a:spcAft>
                <a:spcPts val="0"/>
              </a:spcAft>
              <a:buClrTx/>
              <a:buSzTx/>
              <a:tabLst/>
              <a:defRPr/>
            </a:pPr>
            <a:r>
              <a:rPr kumimoji="0" lang="en-US" sz="1900" b="0" i="0" u="none" strike="noStrike" kern="1200" cap="none" spc="0" normalizeH="0" baseline="0" noProof="0" dirty="0" smtClean="0">
                <a:ln>
                  <a:noFill/>
                </a:ln>
                <a:solidFill>
                  <a:srgbClr val="FF0000"/>
                </a:solidFill>
                <a:effectLst/>
                <a:uLnTx/>
                <a:uFillTx/>
              </a:rPr>
              <a:t>A</a:t>
            </a:r>
          </a:p>
          <a:p>
            <a:pPr marL="342900" marR="0" lvl="0" indent="-342900" algn="l" defTabSz="914400" rtl="0" eaLnBrk="1" fontAlgn="auto" latinLnBrk="0" hangingPunct="1">
              <a:lnSpc>
                <a:spcPct val="110000"/>
              </a:lnSpc>
              <a:spcBef>
                <a:spcPct val="20000"/>
              </a:spcBef>
              <a:spcAft>
                <a:spcPts val="0"/>
              </a:spcAft>
              <a:buClrTx/>
              <a:buSzTx/>
              <a:tabLst/>
              <a:defRPr/>
            </a:pPr>
            <a:r>
              <a:rPr lang="en-US" sz="1900" dirty="0" smtClean="0">
                <a:solidFill>
                  <a:srgbClr val="FF0000"/>
                </a:solidFill>
              </a:rPr>
              <a:t>B</a:t>
            </a:r>
          </a:p>
          <a:p>
            <a:pPr marL="342900" marR="0" lvl="0" indent="-342900" algn="l" defTabSz="914400" rtl="0" eaLnBrk="1" fontAlgn="auto" latinLnBrk="0" hangingPunct="1">
              <a:lnSpc>
                <a:spcPct val="110000"/>
              </a:lnSpc>
              <a:spcBef>
                <a:spcPct val="20000"/>
              </a:spcBef>
              <a:spcAft>
                <a:spcPts val="0"/>
              </a:spcAft>
              <a:buClrTx/>
              <a:buSzTx/>
              <a:tabLst/>
              <a:defRPr/>
            </a:pPr>
            <a:r>
              <a:rPr lang="en-US" sz="1900" dirty="0" smtClean="0">
                <a:solidFill>
                  <a:srgbClr val="FF0000"/>
                </a:solidFill>
              </a:rPr>
              <a:t>A</a:t>
            </a:r>
          </a:p>
          <a:p>
            <a:pPr marL="342900" marR="0" lvl="0" indent="-342900" algn="l" defTabSz="914400" rtl="0" eaLnBrk="1" fontAlgn="auto" latinLnBrk="0" hangingPunct="1">
              <a:lnSpc>
                <a:spcPct val="110000"/>
              </a:lnSpc>
              <a:spcBef>
                <a:spcPct val="20000"/>
              </a:spcBef>
              <a:spcAft>
                <a:spcPts val="0"/>
              </a:spcAft>
              <a:buClrTx/>
              <a:buSzTx/>
              <a:tabLst/>
              <a:defRPr/>
            </a:pPr>
            <a:r>
              <a:rPr lang="en-US" sz="1900" dirty="0" smtClean="0">
                <a:solidFill>
                  <a:srgbClr val="FF0000"/>
                </a:solidFill>
              </a:rPr>
              <a:t>B</a:t>
            </a:r>
          </a:p>
          <a:p>
            <a:pPr marL="342900" marR="0" lvl="0" indent="-342900" algn="l" defTabSz="914400" rtl="0" eaLnBrk="1" fontAlgn="auto" latinLnBrk="0" hangingPunct="1">
              <a:lnSpc>
                <a:spcPct val="110000"/>
              </a:lnSpc>
              <a:spcBef>
                <a:spcPct val="20000"/>
              </a:spcBef>
              <a:spcAft>
                <a:spcPts val="0"/>
              </a:spcAft>
              <a:buClrTx/>
              <a:buSzTx/>
              <a:tabLst/>
              <a:defRPr/>
            </a:pPr>
            <a:r>
              <a:rPr lang="en-US" sz="1900" dirty="0" smtClean="0">
                <a:solidFill>
                  <a:srgbClr val="00B0F0"/>
                </a:solidFill>
              </a:rPr>
              <a:t>C</a:t>
            </a:r>
          </a:p>
          <a:p>
            <a:pPr marL="342900" marR="0" lvl="0" indent="-342900" algn="l" defTabSz="914400" rtl="0" eaLnBrk="1" fontAlgn="auto" latinLnBrk="0" hangingPunct="1">
              <a:lnSpc>
                <a:spcPct val="110000"/>
              </a:lnSpc>
              <a:spcBef>
                <a:spcPct val="20000"/>
              </a:spcBef>
              <a:spcAft>
                <a:spcPts val="0"/>
              </a:spcAft>
              <a:buClrTx/>
              <a:buSzTx/>
              <a:tabLst/>
              <a:defRPr/>
            </a:pPr>
            <a:r>
              <a:rPr lang="en-US" sz="1900" dirty="0" smtClean="0">
                <a:solidFill>
                  <a:srgbClr val="00B0F0"/>
                </a:solidFill>
              </a:rPr>
              <a:t>D</a:t>
            </a:r>
          </a:p>
          <a:p>
            <a:pPr marL="342900" marR="0" lvl="0" indent="-342900" algn="l" defTabSz="914400" rtl="0" eaLnBrk="1" fontAlgn="auto" latinLnBrk="0" hangingPunct="1">
              <a:lnSpc>
                <a:spcPct val="110000"/>
              </a:lnSpc>
              <a:spcBef>
                <a:spcPct val="20000"/>
              </a:spcBef>
              <a:spcAft>
                <a:spcPts val="0"/>
              </a:spcAft>
              <a:buClrTx/>
              <a:buSzTx/>
              <a:tabLst/>
              <a:defRPr/>
            </a:pPr>
            <a:r>
              <a:rPr lang="en-US" sz="1900" dirty="0" smtClean="0">
                <a:solidFill>
                  <a:srgbClr val="00B0F0"/>
                </a:solidFill>
              </a:rPr>
              <a:t>C</a:t>
            </a:r>
          </a:p>
          <a:p>
            <a:pPr marL="342900" marR="0" lvl="0" indent="-342900" algn="l" defTabSz="914400" rtl="0" eaLnBrk="1" fontAlgn="auto" latinLnBrk="0" hangingPunct="1">
              <a:lnSpc>
                <a:spcPct val="110000"/>
              </a:lnSpc>
              <a:spcBef>
                <a:spcPct val="20000"/>
              </a:spcBef>
              <a:spcAft>
                <a:spcPts val="0"/>
              </a:spcAft>
              <a:buClrTx/>
              <a:buSzTx/>
              <a:tabLst/>
              <a:defRPr/>
            </a:pPr>
            <a:r>
              <a:rPr lang="en-US" sz="1900" dirty="0" smtClean="0">
                <a:solidFill>
                  <a:srgbClr val="00B0F0"/>
                </a:solidFill>
              </a:rPr>
              <a:t>D</a:t>
            </a:r>
          </a:p>
          <a:p>
            <a:pPr marL="342900" marR="0" lvl="0" indent="-342900" algn="l" defTabSz="914400" rtl="0" eaLnBrk="1" fontAlgn="auto" latinLnBrk="0" hangingPunct="1">
              <a:lnSpc>
                <a:spcPct val="110000"/>
              </a:lnSpc>
              <a:spcBef>
                <a:spcPct val="20000"/>
              </a:spcBef>
              <a:spcAft>
                <a:spcPts val="0"/>
              </a:spcAft>
              <a:buClrTx/>
              <a:buSzTx/>
              <a:tabLst/>
              <a:defRPr/>
            </a:pPr>
            <a:r>
              <a:rPr lang="en-US" sz="1900" dirty="0" smtClean="0">
                <a:solidFill>
                  <a:srgbClr val="00B050"/>
                </a:solidFill>
              </a:rPr>
              <a:t>E</a:t>
            </a:r>
          </a:p>
          <a:p>
            <a:pPr marL="342900" marR="0" lvl="0" indent="-342900" algn="l" defTabSz="914400" rtl="0" eaLnBrk="1" fontAlgn="auto" latinLnBrk="0" hangingPunct="1">
              <a:lnSpc>
                <a:spcPct val="110000"/>
              </a:lnSpc>
              <a:spcBef>
                <a:spcPct val="20000"/>
              </a:spcBef>
              <a:spcAft>
                <a:spcPts val="0"/>
              </a:spcAft>
              <a:buClrTx/>
              <a:buSzTx/>
              <a:tabLst/>
              <a:defRPr/>
            </a:pPr>
            <a:r>
              <a:rPr lang="en-US" sz="1900" dirty="0" smtClean="0">
                <a:solidFill>
                  <a:srgbClr val="00B050"/>
                </a:solidFill>
              </a:rPr>
              <a:t>F</a:t>
            </a:r>
          </a:p>
          <a:p>
            <a:pPr marL="342900" marR="0" lvl="0" indent="-342900" algn="l" defTabSz="914400" rtl="0" eaLnBrk="1" fontAlgn="auto" latinLnBrk="0" hangingPunct="1">
              <a:lnSpc>
                <a:spcPct val="110000"/>
              </a:lnSpc>
              <a:spcBef>
                <a:spcPct val="20000"/>
              </a:spcBef>
              <a:spcAft>
                <a:spcPts val="0"/>
              </a:spcAft>
              <a:buClrTx/>
              <a:buSzTx/>
              <a:tabLst/>
              <a:defRPr/>
            </a:pPr>
            <a:r>
              <a:rPr lang="en-US" sz="1900" dirty="0" smtClean="0">
                <a:solidFill>
                  <a:srgbClr val="00B050"/>
                </a:solidFill>
              </a:rPr>
              <a:t>E</a:t>
            </a:r>
          </a:p>
          <a:p>
            <a:pPr marL="342900" marR="0" lvl="0" indent="-342900" algn="l" defTabSz="914400" rtl="0" eaLnBrk="1" fontAlgn="auto" latinLnBrk="0" hangingPunct="1">
              <a:lnSpc>
                <a:spcPct val="110000"/>
              </a:lnSpc>
              <a:spcBef>
                <a:spcPct val="20000"/>
              </a:spcBef>
              <a:spcAft>
                <a:spcPts val="0"/>
              </a:spcAft>
              <a:buClrTx/>
              <a:buSzTx/>
              <a:tabLst/>
              <a:defRPr/>
            </a:pPr>
            <a:r>
              <a:rPr lang="en-US" sz="1900" dirty="0" smtClean="0">
                <a:solidFill>
                  <a:srgbClr val="00B050"/>
                </a:solidFill>
              </a:rPr>
              <a:t>F</a:t>
            </a:r>
          </a:p>
          <a:p>
            <a:pPr marL="342900" marR="0" lvl="0" indent="-342900" algn="l" defTabSz="914400" rtl="0" eaLnBrk="1" fontAlgn="auto" latinLnBrk="0" hangingPunct="1">
              <a:lnSpc>
                <a:spcPct val="110000"/>
              </a:lnSpc>
              <a:spcBef>
                <a:spcPct val="20000"/>
              </a:spcBef>
              <a:spcAft>
                <a:spcPts val="0"/>
              </a:spcAft>
              <a:buClrTx/>
              <a:buSzTx/>
              <a:tabLst/>
              <a:defRPr/>
            </a:pPr>
            <a:r>
              <a:rPr lang="en-US" sz="1900" dirty="0" smtClean="0">
                <a:solidFill>
                  <a:schemeClr val="accent6">
                    <a:lumMod val="75000"/>
                  </a:schemeClr>
                </a:solidFill>
              </a:rPr>
              <a:t>G</a:t>
            </a:r>
          </a:p>
          <a:p>
            <a:pPr marL="342900" marR="0" lvl="0" indent="-342900" algn="l" defTabSz="914400" rtl="0" eaLnBrk="1" fontAlgn="auto" latinLnBrk="0" hangingPunct="1">
              <a:lnSpc>
                <a:spcPct val="110000"/>
              </a:lnSpc>
              <a:spcBef>
                <a:spcPct val="20000"/>
              </a:spcBef>
              <a:spcAft>
                <a:spcPts val="0"/>
              </a:spcAft>
              <a:buClrTx/>
              <a:buSzTx/>
              <a:tabLst/>
              <a:defRPr/>
            </a:pPr>
            <a:r>
              <a:rPr lang="en-US" sz="1900" dirty="0" smtClean="0">
                <a:solidFill>
                  <a:schemeClr val="accent6">
                    <a:lumMod val="75000"/>
                  </a:schemeClr>
                </a:solidFill>
              </a:rPr>
              <a:t>G</a:t>
            </a:r>
          </a:p>
          <a:p>
            <a:pPr marL="342900" marR="0" lvl="0" indent="-342900" algn="l" defTabSz="914400" rtl="0" eaLnBrk="1" fontAlgn="auto" latinLnBrk="0" hangingPunct="1">
              <a:lnSpc>
                <a:spcPct val="100000"/>
              </a:lnSpc>
              <a:spcBef>
                <a:spcPct val="20000"/>
              </a:spcBef>
              <a:spcAft>
                <a:spcPts val="0"/>
              </a:spcAft>
              <a:buClrTx/>
              <a:buSzTx/>
              <a:tabLst/>
              <a:defRPr/>
            </a:pPr>
            <a:endParaRPr lang="en-US" sz="1600" dirty="0" smtClean="0"/>
          </a:p>
          <a:p>
            <a:pPr marL="342900" marR="0" lvl="0" indent="-342900" algn="l" defTabSz="914400" rtl="0" eaLnBrk="1" fontAlgn="auto" latinLnBrk="0" hangingPunct="1">
              <a:lnSpc>
                <a:spcPct val="100000"/>
              </a:lnSpc>
              <a:spcBef>
                <a:spcPct val="20000"/>
              </a:spcBef>
              <a:spcAft>
                <a:spcPts val="0"/>
              </a:spcAft>
              <a:buClrTx/>
              <a:buSzTx/>
              <a:tabLst/>
              <a:defRPr/>
            </a:pPr>
            <a:endParaRPr kumimoji="0" lang="en-US" sz="3200" b="0" i="0" u="none" strike="noStrike" kern="1200" cap="none" spc="0" normalizeH="0" baseline="0" noProof="0" dirty="0">
              <a:ln>
                <a:noFill/>
              </a:ln>
              <a:solidFill>
                <a:schemeClr val="tx1"/>
              </a:solidFill>
              <a:effectLst/>
              <a:uLnTx/>
              <a:uFillTx/>
              <a:latin typeface="+mn-lt"/>
              <a:ea typeface="+mn-ea"/>
              <a:cs typeface="+mn-cs"/>
            </a:endParaRPr>
          </a:p>
        </p:txBody>
      </p:sp>
    </p:spTree>
    <p:extLst>
      <p:ext uri="{BB962C8B-B14F-4D97-AF65-F5344CB8AC3E}">
        <p14:creationId xmlns:p14="http://schemas.microsoft.com/office/powerpoint/2010/main" val="18668294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normAutofit/>
          </a:bodyPr>
          <a:lstStyle/>
          <a:p>
            <a:r>
              <a:rPr lang="en-US" dirty="0" smtClean="0"/>
              <a:t>First Quatrain</a:t>
            </a:r>
            <a:endParaRPr lang="en-US" dirty="0"/>
          </a:p>
        </p:txBody>
      </p:sp>
      <p:sp>
        <p:nvSpPr>
          <p:cNvPr id="3" name="Content Placeholder 2"/>
          <p:cNvSpPr>
            <a:spLocks noGrp="1"/>
          </p:cNvSpPr>
          <p:nvPr>
            <p:ph idx="1"/>
          </p:nvPr>
        </p:nvSpPr>
        <p:spPr>
          <a:xfrm>
            <a:off x="1905000" y="1066800"/>
            <a:ext cx="6705600" cy="5334000"/>
          </a:xfrm>
        </p:spPr>
        <p:txBody>
          <a:bodyPr>
            <a:normAutofit fontScale="62500" lnSpcReduction="20000"/>
          </a:bodyPr>
          <a:lstStyle/>
          <a:p>
            <a:pPr>
              <a:lnSpc>
                <a:spcPct val="140000"/>
              </a:lnSpc>
              <a:buNone/>
            </a:pPr>
            <a:r>
              <a:rPr lang="en-US" dirty="0" smtClean="0">
                <a:latin typeface="Times New Roman" pitchFamily="18" charset="0"/>
                <a:cs typeface="Times New Roman" pitchFamily="18" charset="0"/>
              </a:rPr>
              <a:t>	</a:t>
            </a:r>
            <a:r>
              <a:rPr lang="en-US" dirty="0" smtClean="0">
                <a:solidFill>
                  <a:srgbClr val="FF6600"/>
                </a:solidFill>
                <a:latin typeface="Times New Roman" pitchFamily="18" charset="0"/>
                <a:cs typeface="Times New Roman" pitchFamily="18" charset="0"/>
              </a:rPr>
              <a:t>Shall I compare thee to a summer's day? </a:t>
            </a:r>
            <a:br>
              <a:rPr lang="en-US" dirty="0" smtClean="0">
                <a:solidFill>
                  <a:srgbClr val="FF6600"/>
                </a:solidFill>
                <a:latin typeface="Times New Roman" pitchFamily="18" charset="0"/>
                <a:cs typeface="Times New Roman" pitchFamily="18" charset="0"/>
              </a:rPr>
            </a:br>
            <a:r>
              <a:rPr lang="en-US" dirty="0" smtClean="0">
                <a:solidFill>
                  <a:srgbClr val="FF6600"/>
                </a:solidFill>
                <a:latin typeface="Times New Roman" pitchFamily="18" charset="0"/>
                <a:cs typeface="Times New Roman" pitchFamily="18" charset="0"/>
              </a:rPr>
              <a:t>Thou art more lovely and more temperate:</a:t>
            </a:r>
            <a:br>
              <a:rPr lang="en-US" dirty="0" smtClean="0">
                <a:solidFill>
                  <a:srgbClr val="FF6600"/>
                </a:solidFill>
                <a:latin typeface="Times New Roman" pitchFamily="18" charset="0"/>
                <a:cs typeface="Times New Roman" pitchFamily="18" charset="0"/>
              </a:rPr>
            </a:br>
            <a:r>
              <a:rPr lang="en-US" dirty="0" smtClean="0">
                <a:solidFill>
                  <a:srgbClr val="FF6600"/>
                </a:solidFill>
                <a:latin typeface="Times New Roman" pitchFamily="18" charset="0"/>
                <a:cs typeface="Times New Roman" pitchFamily="18" charset="0"/>
              </a:rPr>
              <a:t>Rough winds do shake the darling buds of May,</a:t>
            </a:r>
            <a:br>
              <a:rPr lang="en-US" dirty="0" smtClean="0">
                <a:solidFill>
                  <a:srgbClr val="FF6600"/>
                </a:solidFill>
                <a:latin typeface="Times New Roman" pitchFamily="18" charset="0"/>
                <a:cs typeface="Times New Roman" pitchFamily="18" charset="0"/>
              </a:rPr>
            </a:br>
            <a:r>
              <a:rPr lang="en-US" dirty="0" smtClean="0">
                <a:solidFill>
                  <a:srgbClr val="FF6600"/>
                </a:solidFill>
                <a:latin typeface="Times New Roman" pitchFamily="18" charset="0"/>
                <a:cs typeface="Times New Roman" pitchFamily="18" charset="0"/>
              </a:rPr>
              <a:t>And summer's lease hath all too short a date: </a:t>
            </a:r>
            <a:br>
              <a:rPr lang="en-US" dirty="0" smtClean="0">
                <a:solidFill>
                  <a:srgbClr val="FF6600"/>
                </a:solidFill>
                <a:latin typeface="Times New Roman" pitchFamily="18" charset="0"/>
                <a:cs typeface="Times New Roman" pitchFamily="18" charset="0"/>
              </a:rPr>
            </a:br>
            <a:r>
              <a:rPr lang="en-US" dirty="0" smtClean="0">
                <a:latin typeface="Times New Roman" pitchFamily="18" charset="0"/>
                <a:cs typeface="Times New Roman" pitchFamily="18" charset="0"/>
              </a:rPr>
              <a:t>Sometime too hot the eye of heaven shines,</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And often is his gold complexion </a:t>
            </a:r>
            <a:r>
              <a:rPr lang="en-US" dirty="0" err="1" smtClean="0">
                <a:latin typeface="Times New Roman" pitchFamily="18" charset="0"/>
                <a:cs typeface="Times New Roman" pitchFamily="18" charset="0"/>
              </a:rPr>
              <a:t>dimm'd</a:t>
            </a:r>
            <a:r>
              <a:rPr lang="en-US" dirty="0" smtClean="0">
                <a:latin typeface="Times New Roman" pitchFamily="18" charset="0"/>
                <a:cs typeface="Times New Roman" pitchFamily="18" charset="0"/>
              </a:rPr>
              <a:t>;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And every fair from fair sometime declines,</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By chance or nature's changing course </a:t>
            </a:r>
            <a:r>
              <a:rPr lang="en-US" dirty="0" err="1" smtClean="0">
                <a:latin typeface="Times New Roman" pitchFamily="18" charset="0"/>
                <a:cs typeface="Times New Roman" pitchFamily="18" charset="0"/>
              </a:rPr>
              <a:t>untrimm'd</a:t>
            </a:r>
            <a:r>
              <a:rPr lang="en-US" dirty="0" smtClean="0">
                <a:latin typeface="Times New Roman" pitchFamily="18" charset="0"/>
                <a:cs typeface="Times New Roman" pitchFamily="18" charset="0"/>
              </a:rPr>
              <a:t>;</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But thy eternal summer shall not fade</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Nor lose possession of that fair thou </a:t>
            </a:r>
            <a:r>
              <a:rPr lang="en-US" dirty="0" err="1" smtClean="0">
                <a:latin typeface="Times New Roman" pitchFamily="18" charset="0"/>
                <a:cs typeface="Times New Roman" pitchFamily="18" charset="0"/>
              </a:rPr>
              <a:t>owest</a:t>
            </a:r>
            <a:r>
              <a:rPr lang="en-US" dirty="0" smtClean="0">
                <a:latin typeface="Times New Roman" pitchFamily="18" charset="0"/>
                <a:cs typeface="Times New Roman" pitchFamily="18" charset="0"/>
              </a:rPr>
              <a:t>;</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Nor shall Death brag thou </a:t>
            </a:r>
            <a:r>
              <a:rPr lang="en-US" dirty="0" err="1" smtClean="0">
                <a:latin typeface="Times New Roman" pitchFamily="18" charset="0"/>
                <a:cs typeface="Times New Roman" pitchFamily="18" charset="0"/>
              </a:rPr>
              <a:t>wander'st</a:t>
            </a:r>
            <a:r>
              <a:rPr lang="en-US" dirty="0" smtClean="0">
                <a:latin typeface="Times New Roman" pitchFamily="18" charset="0"/>
                <a:cs typeface="Times New Roman" pitchFamily="18" charset="0"/>
              </a:rPr>
              <a:t> in his shade,</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When in eternal lines to time thou </a:t>
            </a:r>
            <a:r>
              <a:rPr lang="en-US" dirty="0" err="1" smtClean="0">
                <a:latin typeface="Times New Roman" pitchFamily="18" charset="0"/>
                <a:cs typeface="Times New Roman" pitchFamily="18" charset="0"/>
              </a:rPr>
              <a:t>growest</a:t>
            </a:r>
            <a:r>
              <a:rPr lang="en-US" dirty="0" smtClean="0">
                <a:latin typeface="Times New Roman" pitchFamily="18" charset="0"/>
                <a:cs typeface="Times New Roman" pitchFamily="18" charset="0"/>
              </a:rPr>
              <a:t>: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So long as men can breathe or eyes can see,</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So long lives this and this gives life to thee.</a:t>
            </a:r>
            <a:endParaRPr lang="en-US" dirty="0"/>
          </a:p>
        </p:txBody>
      </p:sp>
    </p:spTree>
    <p:extLst>
      <p:ext uri="{BB962C8B-B14F-4D97-AF65-F5344CB8AC3E}">
        <p14:creationId xmlns:p14="http://schemas.microsoft.com/office/powerpoint/2010/main" val="305220061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normAutofit/>
          </a:bodyPr>
          <a:lstStyle/>
          <a:p>
            <a:r>
              <a:rPr lang="en-US" dirty="0" smtClean="0"/>
              <a:t>Second Quatrain</a:t>
            </a:r>
            <a:endParaRPr lang="en-US" dirty="0"/>
          </a:p>
        </p:txBody>
      </p:sp>
      <p:sp>
        <p:nvSpPr>
          <p:cNvPr id="3" name="Content Placeholder 2"/>
          <p:cNvSpPr>
            <a:spLocks noGrp="1"/>
          </p:cNvSpPr>
          <p:nvPr>
            <p:ph idx="1"/>
          </p:nvPr>
        </p:nvSpPr>
        <p:spPr>
          <a:xfrm>
            <a:off x="1905000" y="1066800"/>
            <a:ext cx="6705600" cy="5334000"/>
          </a:xfrm>
        </p:spPr>
        <p:txBody>
          <a:bodyPr>
            <a:normAutofit fontScale="62500" lnSpcReduction="20000"/>
          </a:bodyPr>
          <a:lstStyle/>
          <a:p>
            <a:pPr>
              <a:lnSpc>
                <a:spcPct val="140000"/>
              </a:lnSpc>
              <a:buNone/>
            </a:pPr>
            <a:r>
              <a:rPr lang="en-US" dirty="0" smtClean="0">
                <a:latin typeface="Times New Roman" pitchFamily="18" charset="0"/>
                <a:cs typeface="Times New Roman" pitchFamily="18" charset="0"/>
              </a:rPr>
              <a:t>	Shall I compare thee to a summer's day?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Thou art more lovely and more temperate:</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Rough winds do shake the darling buds of May,</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And summer's lease hath all too short a date: </a:t>
            </a:r>
            <a:r>
              <a:rPr lang="en-US" dirty="0" smtClean="0">
                <a:solidFill>
                  <a:srgbClr val="FF6600"/>
                </a:solidFill>
                <a:latin typeface="Times New Roman" pitchFamily="18" charset="0"/>
                <a:cs typeface="Times New Roman" pitchFamily="18" charset="0"/>
              </a:rPr>
              <a:t/>
            </a:r>
            <a:br>
              <a:rPr lang="en-US" dirty="0" smtClean="0">
                <a:solidFill>
                  <a:srgbClr val="FF6600"/>
                </a:solidFill>
                <a:latin typeface="Times New Roman" pitchFamily="18" charset="0"/>
                <a:cs typeface="Times New Roman" pitchFamily="18" charset="0"/>
              </a:rPr>
            </a:br>
            <a:r>
              <a:rPr lang="en-US" dirty="0" smtClean="0">
                <a:solidFill>
                  <a:srgbClr val="FF6600"/>
                </a:solidFill>
                <a:latin typeface="Times New Roman" pitchFamily="18" charset="0"/>
                <a:cs typeface="Times New Roman" pitchFamily="18" charset="0"/>
              </a:rPr>
              <a:t>Sometime too hot the eye of heaven shines,</a:t>
            </a:r>
            <a:br>
              <a:rPr lang="en-US" dirty="0" smtClean="0">
                <a:solidFill>
                  <a:srgbClr val="FF6600"/>
                </a:solidFill>
                <a:latin typeface="Times New Roman" pitchFamily="18" charset="0"/>
                <a:cs typeface="Times New Roman" pitchFamily="18" charset="0"/>
              </a:rPr>
            </a:br>
            <a:r>
              <a:rPr lang="en-US" dirty="0" smtClean="0">
                <a:solidFill>
                  <a:srgbClr val="FF6600"/>
                </a:solidFill>
                <a:latin typeface="Times New Roman" pitchFamily="18" charset="0"/>
                <a:cs typeface="Times New Roman" pitchFamily="18" charset="0"/>
              </a:rPr>
              <a:t>And often is his gold complexion </a:t>
            </a:r>
            <a:r>
              <a:rPr lang="en-US" dirty="0" err="1" smtClean="0">
                <a:solidFill>
                  <a:srgbClr val="FF6600"/>
                </a:solidFill>
                <a:latin typeface="Times New Roman" pitchFamily="18" charset="0"/>
                <a:cs typeface="Times New Roman" pitchFamily="18" charset="0"/>
              </a:rPr>
              <a:t>dimm'd</a:t>
            </a:r>
            <a:r>
              <a:rPr lang="en-US" dirty="0" smtClean="0">
                <a:solidFill>
                  <a:srgbClr val="FF6600"/>
                </a:solidFill>
                <a:latin typeface="Times New Roman" pitchFamily="18" charset="0"/>
                <a:cs typeface="Times New Roman" pitchFamily="18" charset="0"/>
              </a:rPr>
              <a:t>; </a:t>
            </a:r>
            <a:br>
              <a:rPr lang="en-US" dirty="0" smtClean="0">
                <a:solidFill>
                  <a:srgbClr val="FF6600"/>
                </a:solidFill>
                <a:latin typeface="Times New Roman" pitchFamily="18" charset="0"/>
                <a:cs typeface="Times New Roman" pitchFamily="18" charset="0"/>
              </a:rPr>
            </a:br>
            <a:r>
              <a:rPr lang="en-US" dirty="0" smtClean="0">
                <a:solidFill>
                  <a:srgbClr val="FF6600"/>
                </a:solidFill>
                <a:latin typeface="Times New Roman" pitchFamily="18" charset="0"/>
                <a:cs typeface="Times New Roman" pitchFamily="18" charset="0"/>
              </a:rPr>
              <a:t>And every fair from fair sometime declines,</a:t>
            </a:r>
            <a:br>
              <a:rPr lang="en-US" dirty="0" smtClean="0">
                <a:solidFill>
                  <a:srgbClr val="FF6600"/>
                </a:solidFill>
                <a:latin typeface="Times New Roman" pitchFamily="18" charset="0"/>
                <a:cs typeface="Times New Roman" pitchFamily="18" charset="0"/>
              </a:rPr>
            </a:br>
            <a:r>
              <a:rPr lang="en-US" dirty="0" smtClean="0">
                <a:solidFill>
                  <a:srgbClr val="FF6600"/>
                </a:solidFill>
                <a:latin typeface="Times New Roman" pitchFamily="18" charset="0"/>
                <a:cs typeface="Times New Roman" pitchFamily="18" charset="0"/>
              </a:rPr>
              <a:t>By chance or nature's changing course </a:t>
            </a:r>
            <a:r>
              <a:rPr lang="en-US" dirty="0" err="1" smtClean="0">
                <a:solidFill>
                  <a:srgbClr val="FF6600"/>
                </a:solidFill>
                <a:latin typeface="Times New Roman" pitchFamily="18" charset="0"/>
                <a:cs typeface="Times New Roman" pitchFamily="18" charset="0"/>
              </a:rPr>
              <a:t>untrimm'd</a:t>
            </a:r>
            <a:r>
              <a:rPr lang="en-US" dirty="0" smtClean="0">
                <a:solidFill>
                  <a:srgbClr val="FF6600"/>
                </a:solidFill>
                <a:latin typeface="Times New Roman" pitchFamily="18" charset="0"/>
                <a:cs typeface="Times New Roman" pitchFamily="18" charset="0"/>
              </a:rPr>
              <a:t>;</a:t>
            </a:r>
            <a:br>
              <a:rPr lang="en-US" dirty="0" smtClean="0">
                <a:solidFill>
                  <a:srgbClr val="FF6600"/>
                </a:solidFill>
                <a:latin typeface="Times New Roman" pitchFamily="18" charset="0"/>
                <a:cs typeface="Times New Roman" pitchFamily="18" charset="0"/>
              </a:rPr>
            </a:br>
            <a:r>
              <a:rPr lang="en-US" dirty="0" smtClean="0">
                <a:latin typeface="Times New Roman" pitchFamily="18" charset="0"/>
                <a:cs typeface="Times New Roman" pitchFamily="18" charset="0"/>
              </a:rPr>
              <a:t>But thy eternal summer shall not fade</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Nor lose possession of that fair thou </a:t>
            </a:r>
            <a:r>
              <a:rPr lang="en-US" dirty="0" err="1" smtClean="0">
                <a:latin typeface="Times New Roman" pitchFamily="18" charset="0"/>
                <a:cs typeface="Times New Roman" pitchFamily="18" charset="0"/>
              </a:rPr>
              <a:t>owest</a:t>
            </a:r>
            <a:r>
              <a:rPr lang="en-US" dirty="0" smtClean="0">
                <a:latin typeface="Times New Roman" pitchFamily="18" charset="0"/>
                <a:cs typeface="Times New Roman" pitchFamily="18" charset="0"/>
              </a:rPr>
              <a:t>;</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Nor shall Death brag thou </a:t>
            </a:r>
            <a:r>
              <a:rPr lang="en-US" dirty="0" err="1" smtClean="0">
                <a:latin typeface="Times New Roman" pitchFamily="18" charset="0"/>
                <a:cs typeface="Times New Roman" pitchFamily="18" charset="0"/>
              </a:rPr>
              <a:t>wander'st</a:t>
            </a:r>
            <a:r>
              <a:rPr lang="en-US" dirty="0" smtClean="0">
                <a:latin typeface="Times New Roman" pitchFamily="18" charset="0"/>
                <a:cs typeface="Times New Roman" pitchFamily="18" charset="0"/>
              </a:rPr>
              <a:t> in his shade,</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When in eternal lines to time thou </a:t>
            </a:r>
            <a:r>
              <a:rPr lang="en-US" dirty="0" err="1" smtClean="0">
                <a:latin typeface="Times New Roman" pitchFamily="18" charset="0"/>
                <a:cs typeface="Times New Roman" pitchFamily="18" charset="0"/>
              </a:rPr>
              <a:t>growest</a:t>
            </a:r>
            <a:r>
              <a:rPr lang="en-US" dirty="0" smtClean="0">
                <a:latin typeface="Times New Roman" pitchFamily="18" charset="0"/>
                <a:cs typeface="Times New Roman" pitchFamily="18" charset="0"/>
              </a:rPr>
              <a:t>: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So long as men can breathe or eyes can see,</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So long lives this and this gives life to thee.</a:t>
            </a:r>
            <a:endParaRPr lang="en-US" dirty="0"/>
          </a:p>
        </p:txBody>
      </p:sp>
    </p:spTree>
    <p:extLst>
      <p:ext uri="{BB962C8B-B14F-4D97-AF65-F5344CB8AC3E}">
        <p14:creationId xmlns:p14="http://schemas.microsoft.com/office/powerpoint/2010/main" val="352513517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normAutofit/>
          </a:bodyPr>
          <a:lstStyle/>
          <a:p>
            <a:r>
              <a:rPr lang="en-US" dirty="0" smtClean="0"/>
              <a:t>Third Quatrain</a:t>
            </a:r>
            <a:endParaRPr lang="en-US" dirty="0"/>
          </a:p>
        </p:txBody>
      </p:sp>
      <p:sp>
        <p:nvSpPr>
          <p:cNvPr id="3" name="Content Placeholder 2"/>
          <p:cNvSpPr>
            <a:spLocks noGrp="1"/>
          </p:cNvSpPr>
          <p:nvPr>
            <p:ph idx="1"/>
          </p:nvPr>
        </p:nvSpPr>
        <p:spPr>
          <a:xfrm>
            <a:off x="1905000" y="1066800"/>
            <a:ext cx="6705600" cy="5334000"/>
          </a:xfrm>
        </p:spPr>
        <p:txBody>
          <a:bodyPr>
            <a:normAutofit fontScale="62500" lnSpcReduction="20000"/>
          </a:bodyPr>
          <a:lstStyle/>
          <a:p>
            <a:pPr>
              <a:lnSpc>
                <a:spcPct val="140000"/>
              </a:lnSpc>
              <a:buNone/>
            </a:pPr>
            <a:r>
              <a:rPr lang="en-US" dirty="0" smtClean="0">
                <a:latin typeface="Times New Roman" pitchFamily="18" charset="0"/>
                <a:cs typeface="Times New Roman" pitchFamily="18" charset="0"/>
              </a:rPr>
              <a:t>	Shall I compare thee to a summer's day?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Thou art more lovely and more temperate:</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Rough winds do shake the darling buds of May,</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And summer's lease hath all too short a date: </a:t>
            </a:r>
            <a:r>
              <a:rPr lang="en-US" dirty="0" smtClean="0">
                <a:solidFill>
                  <a:srgbClr val="FF6600"/>
                </a:solidFill>
                <a:latin typeface="Times New Roman" pitchFamily="18" charset="0"/>
                <a:cs typeface="Times New Roman" pitchFamily="18" charset="0"/>
              </a:rPr>
              <a:t/>
            </a:r>
            <a:br>
              <a:rPr lang="en-US" dirty="0" smtClean="0">
                <a:solidFill>
                  <a:srgbClr val="FF6600"/>
                </a:solidFill>
                <a:latin typeface="Times New Roman" pitchFamily="18" charset="0"/>
                <a:cs typeface="Times New Roman" pitchFamily="18" charset="0"/>
              </a:rPr>
            </a:br>
            <a:r>
              <a:rPr lang="en-US" dirty="0" smtClean="0">
                <a:solidFill>
                  <a:srgbClr val="000000"/>
                </a:solidFill>
                <a:latin typeface="Times New Roman" pitchFamily="18" charset="0"/>
                <a:cs typeface="Times New Roman" pitchFamily="18" charset="0"/>
              </a:rPr>
              <a:t>Sometime too hot the eye of heaven shines,</a:t>
            </a:r>
            <a:br>
              <a:rPr lang="en-US" dirty="0" smtClean="0">
                <a:solidFill>
                  <a:srgbClr val="000000"/>
                </a:solidFill>
                <a:latin typeface="Times New Roman" pitchFamily="18" charset="0"/>
                <a:cs typeface="Times New Roman" pitchFamily="18" charset="0"/>
              </a:rPr>
            </a:br>
            <a:r>
              <a:rPr lang="en-US" dirty="0" smtClean="0">
                <a:solidFill>
                  <a:srgbClr val="000000"/>
                </a:solidFill>
                <a:latin typeface="Times New Roman" pitchFamily="18" charset="0"/>
                <a:cs typeface="Times New Roman" pitchFamily="18" charset="0"/>
              </a:rPr>
              <a:t>And often is his gold complexion </a:t>
            </a:r>
            <a:r>
              <a:rPr lang="en-US" dirty="0" err="1" smtClean="0">
                <a:solidFill>
                  <a:srgbClr val="000000"/>
                </a:solidFill>
                <a:latin typeface="Times New Roman" pitchFamily="18" charset="0"/>
                <a:cs typeface="Times New Roman" pitchFamily="18" charset="0"/>
              </a:rPr>
              <a:t>dimm'd</a:t>
            </a:r>
            <a:r>
              <a:rPr lang="en-US" dirty="0" smtClean="0">
                <a:solidFill>
                  <a:srgbClr val="000000"/>
                </a:solidFill>
                <a:latin typeface="Times New Roman" pitchFamily="18" charset="0"/>
                <a:cs typeface="Times New Roman" pitchFamily="18" charset="0"/>
              </a:rPr>
              <a:t>; </a:t>
            </a:r>
            <a:br>
              <a:rPr lang="en-US" dirty="0" smtClean="0">
                <a:solidFill>
                  <a:srgbClr val="000000"/>
                </a:solidFill>
                <a:latin typeface="Times New Roman" pitchFamily="18" charset="0"/>
                <a:cs typeface="Times New Roman" pitchFamily="18" charset="0"/>
              </a:rPr>
            </a:br>
            <a:r>
              <a:rPr lang="en-US" dirty="0" smtClean="0">
                <a:solidFill>
                  <a:srgbClr val="000000"/>
                </a:solidFill>
                <a:latin typeface="Times New Roman" pitchFamily="18" charset="0"/>
                <a:cs typeface="Times New Roman" pitchFamily="18" charset="0"/>
              </a:rPr>
              <a:t>And every fair from fair sometime declines,</a:t>
            </a:r>
            <a:br>
              <a:rPr lang="en-US" dirty="0" smtClean="0">
                <a:solidFill>
                  <a:srgbClr val="000000"/>
                </a:solidFill>
                <a:latin typeface="Times New Roman" pitchFamily="18" charset="0"/>
                <a:cs typeface="Times New Roman" pitchFamily="18" charset="0"/>
              </a:rPr>
            </a:br>
            <a:r>
              <a:rPr lang="en-US" dirty="0" smtClean="0">
                <a:solidFill>
                  <a:srgbClr val="000000"/>
                </a:solidFill>
                <a:latin typeface="Times New Roman" pitchFamily="18" charset="0"/>
                <a:cs typeface="Times New Roman" pitchFamily="18" charset="0"/>
              </a:rPr>
              <a:t>By chance or nature's changing course </a:t>
            </a:r>
            <a:r>
              <a:rPr lang="en-US" dirty="0" err="1" smtClean="0">
                <a:solidFill>
                  <a:srgbClr val="000000"/>
                </a:solidFill>
                <a:latin typeface="Times New Roman" pitchFamily="18" charset="0"/>
                <a:cs typeface="Times New Roman" pitchFamily="18" charset="0"/>
              </a:rPr>
              <a:t>untrimm'd</a:t>
            </a:r>
            <a:r>
              <a:rPr lang="en-US" dirty="0" smtClean="0">
                <a:solidFill>
                  <a:srgbClr val="000000"/>
                </a:solidFill>
                <a:latin typeface="Times New Roman" pitchFamily="18" charset="0"/>
                <a:cs typeface="Times New Roman" pitchFamily="18" charset="0"/>
              </a:rPr>
              <a:t>;</a:t>
            </a:r>
            <a:br>
              <a:rPr lang="en-US" dirty="0" smtClean="0">
                <a:solidFill>
                  <a:srgbClr val="000000"/>
                </a:solidFill>
                <a:latin typeface="Times New Roman" pitchFamily="18" charset="0"/>
                <a:cs typeface="Times New Roman" pitchFamily="18" charset="0"/>
              </a:rPr>
            </a:br>
            <a:r>
              <a:rPr lang="en-US" dirty="0" smtClean="0">
                <a:solidFill>
                  <a:srgbClr val="FF6600"/>
                </a:solidFill>
                <a:latin typeface="Times New Roman" pitchFamily="18" charset="0"/>
                <a:cs typeface="Times New Roman" pitchFamily="18" charset="0"/>
              </a:rPr>
              <a:t>But thy eternal summer shall not fade</a:t>
            </a:r>
            <a:br>
              <a:rPr lang="en-US" dirty="0" smtClean="0">
                <a:solidFill>
                  <a:srgbClr val="FF6600"/>
                </a:solidFill>
                <a:latin typeface="Times New Roman" pitchFamily="18" charset="0"/>
                <a:cs typeface="Times New Roman" pitchFamily="18" charset="0"/>
              </a:rPr>
            </a:br>
            <a:r>
              <a:rPr lang="en-US" dirty="0" smtClean="0">
                <a:solidFill>
                  <a:srgbClr val="FF6600"/>
                </a:solidFill>
                <a:latin typeface="Times New Roman" pitchFamily="18" charset="0"/>
                <a:cs typeface="Times New Roman" pitchFamily="18" charset="0"/>
              </a:rPr>
              <a:t>Nor lose possession of that fair thou </a:t>
            </a:r>
            <a:r>
              <a:rPr lang="en-US" dirty="0" err="1" smtClean="0">
                <a:solidFill>
                  <a:srgbClr val="FF6600"/>
                </a:solidFill>
                <a:latin typeface="Times New Roman" pitchFamily="18" charset="0"/>
                <a:cs typeface="Times New Roman" pitchFamily="18" charset="0"/>
              </a:rPr>
              <a:t>owest</a:t>
            </a:r>
            <a:r>
              <a:rPr lang="en-US" dirty="0" smtClean="0">
                <a:solidFill>
                  <a:srgbClr val="FF6600"/>
                </a:solidFill>
                <a:latin typeface="Times New Roman" pitchFamily="18" charset="0"/>
                <a:cs typeface="Times New Roman" pitchFamily="18" charset="0"/>
              </a:rPr>
              <a:t>;</a:t>
            </a:r>
            <a:br>
              <a:rPr lang="en-US" dirty="0" smtClean="0">
                <a:solidFill>
                  <a:srgbClr val="FF6600"/>
                </a:solidFill>
                <a:latin typeface="Times New Roman" pitchFamily="18" charset="0"/>
                <a:cs typeface="Times New Roman" pitchFamily="18" charset="0"/>
              </a:rPr>
            </a:br>
            <a:r>
              <a:rPr lang="en-US" dirty="0" smtClean="0">
                <a:solidFill>
                  <a:srgbClr val="FF6600"/>
                </a:solidFill>
                <a:latin typeface="Times New Roman" pitchFamily="18" charset="0"/>
                <a:cs typeface="Times New Roman" pitchFamily="18" charset="0"/>
              </a:rPr>
              <a:t>Nor shall Death brag thou </a:t>
            </a:r>
            <a:r>
              <a:rPr lang="en-US" dirty="0" err="1" smtClean="0">
                <a:solidFill>
                  <a:srgbClr val="FF6600"/>
                </a:solidFill>
                <a:latin typeface="Times New Roman" pitchFamily="18" charset="0"/>
                <a:cs typeface="Times New Roman" pitchFamily="18" charset="0"/>
              </a:rPr>
              <a:t>wander'st</a:t>
            </a:r>
            <a:r>
              <a:rPr lang="en-US" dirty="0" smtClean="0">
                <a:solidFill>
                  <a:srgbClr val="FF6600"/>
                </a:solidFill>
                <a:latin typeface="Times New Roman" pitchFamily="18" charset="0"/>
                <a:cs typeface="Times New Roman" pitchFamily="18" charset="0"/>
              </a:rPr>
              <a:t> in his shade,</a:t>
            </a:r>
            <a:br>
              <a:rPr lang="en-US" dirty="0" smtClean="0">
                <a:solidFill>
                  <a:srgbClr val="FF6600"/>
                </a:solidFill>
                <a:latin typeface="Times New Roman" pitchFamily="18" charset="0"/>
                <a:cs typeface="Times New Roman" pitchFamily="18" charset="0"/>
              </a:rPr>
            </a:br>
            <a:r>
              <a:rPr lang="en-US" dirty="0" smtClean="0">
                <a:solidFill>
                  <a:srgbClr val="FF6600"/>
                </a:solidFill>
                <a:latin typeface="Times New Roman" pitchFamily="18" charset="0"/>
                <a:cs typeface="Times New Roman" pitchFamily="18" charset="0"/>
              </a:rPr>
              <a:t>When in eternal lines to time thou </a:t>
            </a:r>
            <a:r>
              <a:rPr lang="en-US" dirty="0" err="1" smtClean="0">
                <a:solidFill>
                  <a:srgbClr val="FF6600"/>
                </a:solidFill>
                <a:latin typeface="Times New Roman" pitchFamily="18" charset="0"/>
                <a:cs typeface="Times New Roman" pitchFamily="18" charset="0"/>
              </a:rPr>
              <a:t>growest</a:t>
            </a:r>
            <a:r>
              <a:rPr lang="en-US" dirty="0" smtClean="0">
                <a:solidFill>
                  <a:srgbClr val="FF6600"/>
                </a:solidFill>
                <a:latin typeface="Times New Roman" pitchFamily="18" charset="0"/>
                <a:cs typeface="Times New Roman" pitchFamily="18" charset="0"/>
              </a:rPr>
              <a:t>: </a:t>
            </a:r>
            <a:br>
              <a:rPr lang="en-US" dirty="0" smtClean="0">
                <a:solidFill>
                  <a:srgbClr val="FF6600"/>
                </a:solidFill>
                <a:latin typeface="Times New Roman" pitchFamily="18" charset="0"/>
                <a:cs typeface="Times New Roman" pitchFamily="18" charset="0"/>
              </a:rPr>
            </a:br>
            <a:r>
              <a:rPr lang="en-US" dirty="0" smtClean="0">
                <a:latin typeface="Times New Roman" pitchFamily="18" charset="0"/>
                <a:cs typeface="Times New Roman" pitchFamily="18" charset="0"/>
              </a:rPr>
              <a:t>    So long as men can breathe or eyes can see,</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So long lives this and this gives life to thee.</a:t>
            </a:r>
            <a:endParaRPr lang="en-US" dirty="0"/>
          </a:p>
        </p:txBody>
      </p:sp>
    </p:spTree>
    <p:extLst>
      <p:ext uri="{BB962C8B-B14F-4D97-AF65-F5344CB8AC3E}">
        <p14:creationId xmlns:p14="http://schemas.microsoft.com/office/powerpoint/2010/main" val="415844932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normAutofit/>
          </a:bodyPr>
          <a:lstStyle/>
          <a:p>
            <a:r>
              <a:rPr lang="en-US" dirty="0" smtClean="0"/>
              <a:t>Couplet</a:t>
            </a:r>
            <a:endParaRPr lang="en-US" dirty="0"/>
          </a:p>
        </p:txBody>
      </p:sp>
      <p:sp>
        <p:nvSpPr>
          <p:cNvPr id="3" name="Content Placeholder 2"/>
          <p:cNvSpPr>
            <a:spLocks noGrp="1"/>
          </p:cNvSpPr>
          <p:nvPr>
            <p:ph idx="1"/>
          </p:nvPr>
        </p:nvSpPr>
        <p:spPr>
          <a:xfrm>
            <a:off x="1905000" y="1066800"/>
            <a:ext cx="6705600" cy="5334000"/>
          </a:xfrm>
        </p:spPr>
        <p:txBody>
          <a:bodyPr>
            <a:normAutofit fontScale="62500" lnSpcReduction="20000"/>
          </a:bodyPr>
          <a:lstStyle/>
          <a:p>
            <a:pPr>
              <a:lnSpc>
                <a:spcPct val="140000"/>
              </a:lnSpc>
              <a:buNone/>
            </a:pPr>
            <a:r>
              <a:rPr lang="en-US" dirty="0" smtClean="0">
                <a:latin typeface="Times New Roman" pitchFamily="18" charset="0"/>
                <a:cs typeface="Times New Roman" pitchFamily="18" charset="0"/>
              </a:rPr>
              <a:t>	Shall I compare thee to a summer's day?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Thou art more lovely and more temperate:</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Rough winds do shake the darling buds of May,</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And summer's lease hath all too short a date: </a:t>
            </a:r>
            <a:r>
              <a:rPr lang="en-US" dirty="0" smtClean="0">
                <a:solidFill>
                  <a:srgbClr val="FF6600"/>
                </a:solidFill>
                <a:latin typeface="Times New Roman" pitchFamily="18" charset="0"/>
                <a:cs typeface="Times New Roman" pitchFamily="18" charset="0"/>
              </a:rPr>
              <a:t/>
            </a:r>
            <a:br>
              <a:rPr lang="en-US" dirty="0" smtClean="0">
                <a:solidFill>
                  <a:srgbClr val="FF6600"/>
                </a:solidFill>
                <a:latin typeface="Times New Roman" pitchFamily="18" charset="0"/>
                <a:cs typeface="Times New Roman" pitchFamily="18" charset="0"/>
              </a:rPr>
            </a:br>
            <a:r>
              <a:rPr lang="en-US" dirty="0" smtClean="0">
                <a:solidFill>
                  <a:srgbClr val="000000"/>
                </a:solidFill>
                <a:latin typeface="Times New Roman" pitchFamily="18" charset="0"/>
                <a:cs typeface="Times New Roman" pitchFamily="18" charset="0"/>
              </a:rPr>
              <a:t>Sometime too hot the eye of heaven shines,</a:t>
            </a:r>
            <a:br>
              <a:rPr lang="en-US" dirty="0" smtClean="0">
                <a:solidFill>
                  <a:srgbClr val="000000"/>
                </a:solidFill>
                <a:latin typeface="Times New Roman" pitchFamily="18" charset="0"/>
                <a:cs typeface="Times New Roman" pitchFamily="18" charset="0"/>
              </a:rPr>
            </a:br>
            <a:r>
              <a:rPr lang="en-US" dirty="0" smtClean="0">
                <a:solidFill>
                  <a:srgbClr val="000000"/>
                </a:solidFill>
                <a:latin typeface="Times New Roman" pitchFamily="18" charset="0"/>
                <a:cs typeface="Times New Roman" pitchFamily="18" charset="0"/>
              </a:rPr>
              <a:t>And often is his gold complexion </a:t>
            </a:r>
            <a:r>
              <a:rPr lang="en-US" dirty="0" err="1" smtClean="0">
                <a:solidFill>
                  <a:srgbClr val="000000"/>
                </a:solidFill>
                <a:latin typeface="Times New Roman" pitchFamily="18" charset="0"/>
                <a:cs typeface="Times New Roman" pitchFamily="18" charset="0"/>
              </a:rPr>
              <a:t>dimm'd</a:t>
            </a:r>
            <a:r>
              <a:rPr lang="en-US" dirty="0" smtClean="0">
                <a:solidFill>
                  <a:srgbClr val="000000"/>
                </a:solidFill>
                <a:latin typeface="Times New Roman" pitchFamily="18" charset="0"/>
                <a:cs typeface="Times New Roman" pitchFamily="18" charset="0"/>
              </a:rPr>
              <a:t>; </a:t>
            </a:r>
            <a:br>
              <a:rPr lang="en-US" dirty="0" smtClean="0">
                <a:solidFill>
                  <a:srgbClr val="000000"/>
                </a:solidFill>
                <a:latin typeface="Times New Roman" pitchFamily="18" charset="0"/>
                <a:cs typeface="Times New Roman" pitchFamily="18" charset="0"/>
              </a:rPr>
            </a:br>
            <a:r>
              <a:rPr lang="en-US" dirty="0" smtClean="0">
                <a:solidFill>
                  <a:srgbClr val="000000"/>
                </a:solidFill>
                <a:latin typeface="Times New Roman" pitchFamily="18" charset="0"/>
                <a:cs typeface="Times New Roman" pitchFamily="18" charset="0"/>
              </a:rPr>
              <a:t>And every fair from fair sometime declines,</a:t>
            </a:r>
            <a:br>
              <a:rPr lang="en-US" dirty="0" smtClean="0">
                <a:solidFill>
                  <a:srgbClr val="000000"/>
                </a:solidFill>
                <a:latin typeface="Times New Roman" pitchFamily="18" charset="0"/>
                <a:cs typeface="Times New Roman" pitchFamily="18" charset="0"/>
              </a:rPr>
            </a:br>
            <a:r>
              <a:rPr lang="en-US" dirty="0" smtClean="0">
                <a:solidFill>
                  <a:srgbClr val="000000"/>
                </a:solidFill>
                <a:latin typeface="Times New Roman" pitchFamily="18" charset="0"/>
                <a:cs typeface="Times New Roman" pitchFamily="18" charset="0"/>
              </a:rPr>
              <a:t>By chance or nature's changing course </a:t>
            </a:r>
            <a:r>
              <a:rPr lang="en-US" dirty="0" err="1" smtClean="0">
                <a:solidFill>
                  <a:srgbClr val="000000"/>
                </a:solidFill>
                <a:latin typeface="Times New Roman" pitchFamily="18" charset="0"/>
                <a:cs typeface="Times New Roman" pitchFamily="18" charset="0"/>
              </a:rPr>
              <a:t>untrimm'd</a:t>
            </a:r>
            <a:r>
              <a:rPr lang="en-US" dirty="0" smtClean="0">
                <a:solidFill>
                  <a:srgbClr val="000000"/>
                </a:solidFill>
                <a:latin typeface="Times New Roman" pitchFamily="18" charset="0"/>
                <a:cs typeface="Times New Roman" pitchFamily="18" charset="0"/>
              </a:rPr>
              <a:t>;</a:t>
            </a:r>
            <a:br>
              <a:rPr lang="en-US" dirty="0" smtClean="0">
                <a:solidFill>
                  <a:srgbClr val="000000"/>
                </a:solidFill>
                <a:latin typeface="Times New Roman" pitchFamily="18" charset="0"/>
                <a:cs typeface="Times New Roman" pitchFamily="18" charset="0"/>
              </a:rPr>
            </a:br>
            <a:r>
              <a:rPr lang="en-US" dirty="0" smtClean="0">
                <a:latin typeface="Times New Roman" pitchFamily="18" charset="0"/>
                <a:cs typeface="Times New Roman" pitchFamily="18" charset="0"/>
              </a:rPr>
              <a:t>But thy eternal summer shall not fade</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Nor lose possession of that fair thou </a:t>
            </a:r>
            <a:r>
              <a:rPr lang="en-US" dirty="0" err="1" smtClean="0">
                <a:latin typeface="Times New Roman" pitchFamily="18" charset="0"/>
                <a:cs typeface="Times New Roman" pitchFamily="18" charset="0"/>
              </a:rPr>
              <a:t>owest</a:t>
            </a:r>
            <a:r>
              <a:rPr lang="en-US" dirty="0" smtClean="0">
                <a:latin typeface="Times New Roman" pitchFamily="18" charset="0"/>
                <a:cs typeface="Times New Roman" pitchFamily="18" charset="0"/>
              </a:rPr>
              <a:t>;</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Nor shall Death brag thou </a:t>
            </a:r>
            <a:r>
              <a:rPr lang="en-US" dirty="0" err="1" smtClean="0">
                <a:latin typeface="Times New Roman" pitchFamily="18" charset="0"/>
                <a:cs typeface="Times New Roman" pitchFamily="18" charset="0"/>
              </a:rPr>
              <a:t>wander'st</a:t>
            </a:r>
            <a:r>
              <a:rPr lang="en-US" dirty="0" smtClean="0">
                <a:latin typeface="Times New Roman" pitchFamily="18" charset="0"/>
                <a:cs typeface="Times New Roman" pitchFamily="18" charset="0"/>
              </a:rPr>
              <a:t> in his shade,</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When in eternal lines to time thou </a:t>
            </a:r>
            <a:r>
              <a:rPr lang="en-US" dirty="0" err="1" smtClean="0">
                <a:latin typeface="Times New Roman" pitchFamily="18" charset="0"/>
                <a:cs typeface="Times New Roman" pitchFamily="18" charset="0"/>
              </a:rPr>
              <a:t>growest</a:t>
            </a:r>
            <a:r>
              <a:rPr lang="en-US" dirty="0" smtClean="0">
                <a:latin typeface="Times New Roman" pitchFamily="18" charset="0"/>
                <a:cs typeface="Times New Roman" pitchFamily="18" charset="0"/>
              </a:rPr>
              <a:t>: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a:t>
            </a:r>
            <a:r>
              <a:rPr lang="en-US" dirty="0" smtClean="0">
                <a:solidFill>
                  <a:srgbClr val="FF6600"/>
                </a:solidFill>
                <a:latin typeface="Times New Roman" pitchFamily="18" charset="0"/>
                <a:cs typeface="Times New Roman" pitchFamily="18" charset="0"/>
              </a:rPr>
              <a:t>So long as men can breathe or eyes can see,</a:t>
            </a:r>
            <a:br>
              <a:rPr lang="en-US" dirty="0" smtClean="0">
                <a:solidFill>
                  <a:srgbClr val="FF6600"/>
                </a:solidFill>
                <a:latin typeface="Times New Roman" pitchFamily="18" charset="0"/>
                <a:cs typeface="Times New Roman" pitchFamily="18" charset="0"/>
              </a:rPr>
            </a:br>
            <a:r>
              <a:rPr lang="en-US" dirty="0" smtClean="0">
                <a:solidFill>
                  <a:srgbClr val="FF6600"/>
                </a:solidFill>
                <a:latin typeface="Times New Roman" pitchFamily="18" charset="0"/>
                <a:cs typeface="Times New Roman" pitchFamily="18" charset="0"/>
              </a:rPr>
              <a:t>    So long lives this and this gives life to thee.</a:t>
            </a:r>
            <a:endParaRPr lang="en-US" dirty="0">
              <a:solidFill>
                <a:srgbClr val="FF6600"/>
              </a:solidFill>
            </a:endParaRPr>
          </a:p>
        </p:txBody>
      </p:sp>
    </p:spTree>
    <p:extLst>
      <p:ext uri="{BB962C8B-B14F-4D97-AF65-F5344CB8AC3E}">
        <p14:creationId xmlns:p14="http://schemas.microsoft.com/office/powerpoint/2010/main" val="115822467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r>
              <a:rPr lang="en-US" dirty="0" smtClean="0"/>
              <a:t>Organization of ideas</a:t>
            </a:r>
            <a:endParaRPr lang="en-US" dirty="0"/>
          </a:p>
        </p:txBody>
      </p:sp>
      <p:sp>
        <p:nvSpPr>
          <p:cNvPr id="6" name="TextBox 5"/>
          <p:cNvSpPr txBox="1"/>
          <p:nvPr/>
        </p:nvSpPr>
        <p:spPr>
          <a:xfrm>
            <a:off x="457200" y="1219200"/>
            <a:ext cx="5105400" cy="5379936"/>
          </a:xfrm>
          <a:prstGeom prst="rect">
            <a:avLst/>
          </a:prstGeom>
          <a:noFill/>
        </p:spPr>
        <p:txBody>
          <a:bodyPr wrap="square" rtlCol="0">
            <a:spAutoFit/>
          </a:bodyPr>
          <a:lstStyle/>
          <a:p>
            <a:pPr>
              <a:lnSpc>
                <a:spcPct val="130000"/>
              </a:lnSpc>
              <a:buNone/>
            </a:pPr>
            <a:r>
              <a:rPr lang="en-US" dirty="0" smtClean="0">
                <a:solidFill>
                  <a:srgbClr val="000000"/>
                </a:solidFill>
                <a:latin typeface="Times New Roman" pitchFamily="18" charset="0"/>
                <a:cs typeface="Times New Roman" pitchFamily="18" charset="0"/>
              </a:rPr>
              <a:t>Shall I compare thee to a summer's day? </a:t>
            </a:r>
            <a:br>
              <a:rPr lang="en-US" dirty="0" smtClean="0">
                <a:solidFill>
                  <a:srgbClr val="000000"/>
                </a:solidFill>
                <a:latin typeface="Times New Roman" pitchFamily="18" charset="0"/>
                <a:cs typeface="Times New Roman" pitchFamily="18" charset="0"/>
              </a:rPr>
            </a:br>
            <a:r>
              <a:rPr lang="en-US" dirty="0" smtClean="0">
                <a:solidFill>
                  <a:srgbClr val="000000"/>
                </a:solidFill>
                <a:latin typeface="Times New Roman" pitchFamily="18" charset="0"/>
                <a:cs typeface="Times New Roman" pitchFamily="18" charset="0"/>
              </a:rPr>
              <a:t>Thou art more lovely and more temperate:</a:t>
            </a:r>
            <a:br>
              <a:rPr lang="en-US" dirty="0" smtClean="0">
                <a:solidFill>
                  <a:srgbClr val="000000"/>
                </a:solidFill>
                <a:latin typeface="Times New Roman" pitchFamily="18" charset="0"/>
                <a:cs typeface="Times New Roman" pitchFamily="18" charset="0"/>
              </a:rPr>
            </a:br>
            <a:r>
              <a:rPr lang="en-US" dirty="0" smtClean="0">
                <a:solidFill>
                  <a:srgbClr val="000000"/>
                </a:solidFill>
                <a:latin typeface="Times New Roman" pitchFamily="18" charset="0"/>
                <a:cs typeface="Times New Roman" pitchFamily="18" charset="0"/>
              </a:rPr>
              <a:t>Rough winds do shake the darling buds of May,</a:t>
            </a:r>
            <a:br>
              <a:rPr lang="en-US" dirty="0" smtClean="0">
                <a:solidFill>
                  <a:srgbClr val="000000"/>
                </a:solidFill>
                <a:latin typeface="Times New Roman" pitchFamily="18" charset="0"/>
                <a:cs typeface="Times New Roman" pitchFamily="18" charset="0"/>
              </a:rPr>
            </a:br>
            <a:r>
              <a:rPr lang="en-US" dirty="0" smtClean="0">
                <a:solidFill>
                  <a:srgbClr val="000000"/>
                </a:solidFill>
                <a:latin typeface="Times New Roman" pitchFamily="18" charset="0"/>
                <a:cs typeface="Times New Roman" pitchFamily="18" charset="0"/>
              </a:rPr>
              <a:t>And summer's lease hath all too short a date: </a:t>
            </a:r>
            <a:br>
              <a:rPr lang="en-US" dirty="0" smtClean="0">
                <a:solidFill>
                  <a:srgbClr val="000000"/>
                </a:solidFill>
                <a:latin typeface="Times New Roman" pitchFamily="18" charset="0"/>
                <a:cs typeface="Times New Roman" pitchFamily="18" charset="0"/>
              </a:rPr>
            </a:br>
            <a:r>
              <a:rPr lang="en-US" dirty="0" smtClean="0">
                <a:solidFill>
                  <a:srgbClr val="000000"/>
                </a:solidFill>
                <a:latin typeface="Times New Roman" pitchFamily="18" charset="0"/>
                <a:cs typeface="Times New Roman" pitchFamily="18" charset="0"/>
              </a:rPr>
              <a:t>Sometime too hot the eye of heaven shines,</a:t>
            </a:r>
            <a:br>
              <a:rPr lang="en-US" dirty="0" smtClean="0">
                <a:solidFill>
                  <a:srgbClr val="000000"/>
                </a:solidFill>
                <a:latin typeface="Times New Roman" pitchFamily="18" charset="0"/>
                <a:cs typeface="Times New Roman" pitchFamily="18" charset="0"/>
              </a:rPr>
            </a:br>
            <a:r>
              <a:rPr lang="en-US" dirty="0" smtClean="0">
                <a:solidFill>
                  <a:srgbClr val="000000"/>
                </a:solidFill>
                <a:latin typeface="Times New Roman" pitchFamily="18" charset="0"/>
                <a:cs typeface="Times New Roman" pitchFamily="18" charset="0"/>
              </a:rPr>
              <a:t>And often is his gold complexion </a:t>
            </a:r>
            <a:r>
              <a:rPr lang="en-US" dirty="0" err="1" smtClean="0">
                <a:solidFill>
                  <a:srgbClr val="000000"/>
                </a:solidFill>
                <a:latin typeface="Times New Roman" pitchFamily="18" charset="0"/>
                <a:cs typeface="Times New Roman" pitchFamily="18" charset="0"/>
              </a:rPr>
              <a:t>dimm'd</a:t>
            </a:r>
            <a:r>
              <a:rPr lang="en-US" dirty="0" smtClean="0">
                <a:solidFill>
                  <a:srgbClr val="000000"/>
                </a:solidFill>
                <a:latin typeface="Times New Roman" pitchFamily="18" charset="0"/>
                <a:cs typeface="Times New Roman" pitchFamily="18" charset="0"/>
              </a:rPr>
              <a:t>; </a:t>
            </a:r>
            <a:br>
              <a:rPr lang="en-US" dirty="0" smtClean="0">
                <a:solidFill>
                  <a:srgbClr val="000000"/>
                </a:solidFill>
                <a:latin typeface="Times New Roman" pitchFamily="18" charset="0"/>
                <a:cs typeface="Times New Roman" pitchFamily="18" charset="0"/>
              </a:rPr>
            </a:br>
            <a:r>
              <a:rPr lang="en-US" dirty="0" smtClean="0">
                <a:solidFill>
                  <a:srgbClr val="000000"/>
                </a:solidFill>
                <a:latin typeface="Times New Roman" pitchFamily="18" charset="0"/>
                <a:cs typeface="Times New Roman" pitchFamily="18" charset="0"/>
              </a:rPr>
              <a:t>And every fair from fair sometime declines,</a:t>
            </a:r>
            <a:br>
              <a:rPr lang="en-US" dirty="0" smtClean="0">
                <a:solidFill>
                  <a:srgbClr val="000000"/>
                </a:solidFill>
                <a:latin typeface="Times New Roman" pitchFamily="18" charset="0"/>
                <a:cs typeface="Times New Roman" pitchFamily="18" charset="0"/>
              </a:rPr>
            </a:br>
            <a:r>
              <a:rPr lang="en-US" dirty="0" smtClean="0">
                <a:solidFill>
                  <a:srgbClr val="000000"/>
                </a:solidFill>
                <a:latin typeface="Times New Roman" pitchFamily="18" charset="0"/>
                <a:cs typeface="Times New Roman" pitchFamily="18" charset="0"/>
              </a:rPr>
              <a:t>By chance or nature's changing course </a:t>
            </a:r>
            <a:r>
              <a:rPr lang="en-US" dirty="0" err="1" smtClean="0">
                <a:solidFill>
                  <a:srgbClr val="000000"/>
                </a:solidFill>
                <a:latin typeface="Times New Roman" pitchFamily="18" charset="0"/>
                <a:cs typeface="Times New Roman" pitchFamily="18" charset="0"/>
              </a:rPr>
              <a:t>untrimm'd</a:t>
            </a:r>
            <a:r>
              <a:rPr lang="en-US" dirty="0" smtClean="0">
                <a:solidFill>
                  <a:srgbClr val="000000"/>
                </a:solidFill>
                <a:latin typeface="Times New Roman" pitchFamily="18" charset="0"/>
                <a:cs typeface="Times New Roman" pitchFamily="18" charset="0"/>
              </a:rPr>
              <a:t>;</a:t>
            </a:r>
            <a:br>
              <a:rPr lang="en-US" dirty="0" smtClean="0">
                <a:solidFill>
                  <a:srgbClr val="000000"/>
                </a:solidFill>
                <a:latin typeface="Times New Roman" pitchFamily="18" charset="0"/>
                <a:cs typeface="Times New Roman" pitchFamily="18" charset="0"/>
              </a:rPr>
            </a:br>
            <a:r>
              <a:rPr lang="en-US" dirty="0" smtClean="0">
                <a:latin typeface="Times New Roman" pitchFamily="18" charset="0"/>
                <a:cs typeface="Times New Roman" pitchFamily="18" charset="0"/>
              </a:rPr>
              <a:t>But thy eternal summer shall not fade</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Nor lose possession of that fair thou </a:t>
            </a:r>
            <a:r>
              <a:rPr lang="en-US" dirty="0" err="1" smtClean="0">
                <a:latin typeface="Times New Roman" pitchFamily="18" charset="0"/>
                <a:cs typeface="Times New Roman" pitchFamily="18" charset="0"/>
              </a:rPr>
              <a:t>owest</a:t>
            </a:r>
            <a:r>
              <a:rPr lang="en-US" dirty="0" smtClean="0">
                <a:latin typeface="Times New Roman" pitchFamily="18" charset="0"/>
                <a:cs typeface="Times New Roman" pitchFamily="18" charset="0"/>
              </a:rPr>
              <a:t>;</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Nor shall Death brag thou </a:t>
            </a:r>
            <a:r>
              <a:rPr lang="en-US" dirty="0" err="1" smtClean="0">
                <a:latin typeface="Times New Roman" pitchFamily="18" charset="0"/>
                <a:cs typeface="Times New Roman" pitchFamily="18" charset="0"/>
              </a:rPr>
              <a:t>wander'st</a:t>
            </a:r>
            <a:r>
              <a:rPr lang="en-US" dirty="0" smtClean="0">
                <a:latin typeface="Times New Roman" pitchFamily="18" charset="0"/>
                <a:cs typeface="Times New Roman" pitchFamily="18" charset="0"/>
              </a:rPr>
              <a:t> in his shade,</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When in eternal lines to time thou </a:t>
            </a:r>
            <a:r>
              <a:rPr lang="en-US" dirty="0" err="1" smtClean="0">
                <a:latin typeface="Times New Roman" pitchFamily="18" charset="0"/>
                <a:cs typeface="Times New Roman" pitchFamily="18" charset="0"/>
              </a:rPr>
              <a:t>growest</a:t>
            </a:r>
            <a:r>
              <a:rPr lang="en-US" dirty="0" smtClean="0">
                <a:latin typeface="Times New Roman" pitchFamily="18" charset="0"/>
                <a:cs typeface="Times New Roman" pitchFamily="18" charset="0"/>
              </a:rPr>
              <a:t>: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So long as men can breathe or eyes can see,</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So long lives this and this gives life to thee. </a:t>
            </a:r>
          </a:p>
          <a:p>
            <a:endParaRPr lang="en-US" sz="16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 sonnet?</a:t>
            </a:r>
            <a:endParaRPr lang="en-US" dirty="0"/>
          </a:p>
        </p:txBody>
      </p:sp>
      <p:sp>
        <p:nvSpPr>
          <p:cNvPr id="3" name="Content Placeholder 2"/>
          <p:cNvSpPr>
            <a:spLocks noGrp="1"/>
          </p:cNvSpPr>
          <p:nvPr>
            <p:ph idx="1"/>
          </p:nvPr>
        </p:nvSpPr>
        <p:spPr/>
        <p:txBody>
          <a:bodyPr/>
          <a:lstStyle/>
          <a:p>
            <a:r>
              <a:rPr lang="en-US" dirty="0" smtClean="0"/>
              <a:t>A fourteen line lyric poem that conforms to strict patterns of rhythm and rhyme</a:t>
            </a:r>
          </a:p>
          <a:p>
            <a:pPr>
              <a:buNone/>
            </a:pPr>
            <a:endParaRPr lang="en-US" dirty="0" smtClean="0"/>
          </a:p>
          <a:p>
            <a:r>
              <a:rPr lang="en-US" dirty="0" smtClean="0"/>
              <a:t>The word is derived from </a:t>
            </a:r>
            <a:r>
              <a:rPr lang="en-US" i="1" dirty="0" err="1" smtClean="0"/>
              <a:t>sonetto</a:t>
            </a:r>
            <a:r>
              <a:rPr lang="en-US" dirty="0" smtClean="0"/>
              <a:t> which means “little </a:t>
            </a:r>
            <a:r>
              <a:rPr lang="en-US" dirty="0" err="1" smtClean="0"/>
              <a:t>sound;song</a:t>
            </a:r>
            <a:r>
              <a:rPr lang="en-US" dirty="0" smtClean="0"/>
              <a:t>” in Italian</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Logical organization</a:t>
            </a:r>
            <a:endParaRPr lang="en-US" dirty="0"/>
          </a:p>
        </p:txBody>
      </p:sp>
      <p:sp>
        <p:nvSpPr>
          <p:cNvPr id="6" name="TextBox 5"/>
          <p:cNvSpPr txBox="1"/>
          <p:nvPr/>
        </p:nvSpPr>
        <p:spPr>
          <a:xfrm>
            <a:off x="457200" y="1219200"/>
            <a:ext cx="5105400" cy="5379936"/>
          </a:xfrm>
          <a:prstGeom prst="rect">
            <a:avLst/>
          </a:prstGeom>
          <a:noFill/>
        </p:spPr>
        <p:txBody>
          <a:bodyPr wrap="square" rtlCol="0">
            <a:spAutoFit/>
          </a:bodyPr>
          <a:lstStyle/>
          <a:p>
            <a:pPr>
              <a:lnSpc>
                <a:spcPct val="130000"/>
              </a:lnSpc>
              <a:buNone/>
            </a:pPr>
            <a:r>
              <a:rPr lang="en-US" dirty="0" smtClean="0">
                <a:solidFill>
                  <a:srgbClr val="C959D6"/>
                </a:solidFill>
                <a:latin typeface="Times New Roman" pitchFamily="18" charset="0"/>
                <a:cs typeface="Times New Roman" pitchFamily="18" charset="0"/>
              </a:rPr>
              <a:t>Shall I compare thee to a summer's day? </a:t>
            </a:r>
            <a:br>
              <a:rPr lang="en-US" dirty="0" smtClean="0">
                <a:solidFill>
                  <a:srgbClr val="C959D6"/>
                </a:solidFill>
                <a:latin typeface="Times New Roman" pitchFamily="18" charset="0"/>
                <a:cs typeface="Times New Roman" pitchFamily="18" charset="0"/>
              </a:rPr>
            </a:br>
            <a:r>
              <a:rPr lang="en-US" dirty="0" smtClean="0">
                <a:solidFill>
                  <a:srgbClr val="C959D6"/>
                </a:solidFill>
                <a:latin typeface="Times New Roman" pitchFamily="18" charset="0"/>
                <a:cs typeface="Times New Roman" pitchFamily="18" charset="0"/>
              </a:rPr>
              <a:t>Thou art more lovely and more temperate:</a:t>
            </a:r>
            <a:br>
              <a:rPr lang="en-US" dirty="0" smtClean="0">
                <a:solidFill>
                  <a:srgbClr val="C959D6"/>
                </a:solidFill>
                <a:latin typeface="Times New Roman" pitchFamily="18" charset="0"/>
                <a:cs typeface="Times New Roman" pitchFamily="18" charset="0"/>
              </a:rPr>
            </a:br>
            <a:r>
              <a:rPr lang="en-US" dirty="0" smtClean="0">
                <a:solidFill>
                  <a:srgbClr val="C959D6"/>
                </a:solidFill>
                <a:latin typeface="Times New Roman" pitchFamily="18" charset="0"/>
                <a:cs typeface="Times New Roman" pitchFamily="18" charset="0"/>
              </a:rPr>
              <a:t>Rough winds do shake the darling buds of May,</a:t>
            </a:r>
            <a:br>
              <a:rPr lang="en-US" dirty="0" smtClean="0">
                <a:solidFill>
                  <a:srgbClr val="C959D6"/>
                </a:solidFill>
                <a:latin typeface="Times New Roman" pitchFamily="18" charset="0"/>
                <a:cs typeface="Times New Roman" pitchFamily="18" charset="0"/>
              </a:rPr>
            </a:br>
            <a:r>
              <a:rPr lang="en-US" dirty="0" smtClean="0">
                <a:solidFill>
                  <a:srgbClr val="C959D6"/>
                </a:solidFill>
                <a:latin typeface="Times New Roman" pitchFamily="18" charset="0"/>
                <a:cs typeface="Times New Roman" pitchFamily="18" charset="0"/>
              </a:rPr>
              <a:t>And summer's lease hath all too short a date: </a:t>
            </a:r>
            <a:br>
              <a:rPr lang="en-US" dirty="0" smtClean="0">
                <a:solidFill>
                  <a:srgbClr val="C959D6"/>
                </a:solidFill>
                <a:latin typeface="Times New Roman" pitchFamily="18" charset="0"/>
                <a:cs typeface="Times New Roman" pitchFamily="18" charset="0"/>
              </a:rPr>
            </a:br>
            <a:r>
              <a:rPr lang="en-US" dirty="0" smtClean="0">
                <a:solidFill>
                  <a:srgbClr val="C959D6"/>
                </a:solidFill>
                <a:latin typeface="Times New Roman" pitchFamily="18" charset="0"/>
                <a:cs typeface="Times New Roman" pitchFamily="18" charset="0"/>
              </a:rPr>
              <a:t>Sometime too hot the eye of heaven shines,</a:t>
            </a:r>
            <a:br>
              <a:rPr lang="en-US" dirty="0" smtClean="0">
                <a:solidFill>
                  <a:srgbClr val="C959D6"/>
                </a:solidFill>
                <a:latin typeface="Times New Roman" pitchFamily="18" charset="0"/>
                <a:cs typeface="Times New Roman" pitchFamily="18" charset="0"/>
              </a:rPr>
            </a:br>
            <a:r>
              <a:rPr lang="en-US" dirty="0" smtClean="0">
                <a:solidFill>
                  <a:srgbClr val="C959D6"/>
                </a:solidFill>
                <a:latin typeface="Times New Roman" pitchFamily="18" charset="0"/>
                <a:cs typeface="Times New Roman" pitchFamily="18" charset="0"/>
              </a:rPr>
              <a:t>And often is his gold complexion </a:t>
            </a:r>
            <a:r>
              <a:rPr lang="en-US" dirty="0" err="1" smtClean="0">
                <a:solidFill>
                  <a:srgbClr val="C959D6"/>
                </a:solidFill>
                <a:latin typeface="Times New Roman" pitchFamily="18" charset="0"/>
                <a:cs typeface="Times New Roman" pitchFamily="18" charset="0"/>
              </a:rPr>
              <a:t>dimm'd</a:t>
            </a:r>
            <a:r>
              <a:rPr lang="en-US" dirty="0" smtClean="0">
                <a:solidFill>
                  <a:srgbClr val="C959D6"/>
                </a:solidFill>
                <a:latin typeface="Times New Roman" pitchFamily="18" charset="0"/>
                <a:cs typeface="Times New Roman" pitchFamily="18" charset="0"/>
              </a:rPr>
              <a:t>; </a:t>
            </a:r>
            <a:br>
              <a:rPr lang="en-US" dirty="0" smtClean="0">
                <a:solidFill>
                  <a:srgbClr val="C959D6"/>
                </a:solidFill>
                <a:latin typeface="Times New Roman" pitchFamily="18" charset="0"/>
                <a:cs typeface="Times New Roman" pitchFamily="18" charset="0"/>
              </a:rPr>
            </a:br>
            <a:r>
              <a:rPr lang="en-US" dirty="0" smtClean="0">
                <a:solidFill>
                  <a:srgbClr val="C959D6"/>
                </a:solidFill>
                <a:latin typeface="Times New Roman" pitchFamily="18" charset="0"/>
                <a:cs typeface="Times New Roman" pitchFamily="18" charset="0"/>
              </a:rPr>
              <a:t>And every fair from fair sometime declines,</a:t>
            </a:r>
            <a:br>
              <a:rPr lang="en-US" dirty="0" smtClean="0">
                <a:solidFill>
                  <a:srgbClr val="C959D6"/>
                </a:solidFill>
                <a:latin typeface="Times New Roman" pitchFamily="18" charset="0"/>
                <a:cs typeface="Times New Roman" pitchFamily="18" charset="0"/>
              </a:rPr>
            </a:br>
            <a:r>
              <a:rPr lang="en-US" dirty="0" smtClean="0">
                <a:solidFill>
                  <a:srgbClr val="C959D6"/>
                </a:solidFill>
                <a:latin typeface="Times New Roman" pitchFamily="18" charset="0"/>
                <a:cs typeface="Times New Roman" pitchFamily="18" charset="0"/>
              </a:rPr>
              <a:t>By chance or nature's changing course </a:t>
            </a:r>
            <a:r>
              <a:rPr lang="en-US" dirty="0" err="1" smtClean="0">
                <a:solidFill>
                  <a:srgbClr val="C959D6"/>
                </a:solidFill>
                <a:latin typeface="Times New Roman" pitchFamily="18" charset="0"/>
                <a:cs typeface="Times New Roman" pitchFamily="18" charset="0"/>
              </a:rPr>
              <a:t>untrimm'd</a:t>
            </a:r>
            <a:r>
              <a:rPr lang="en-US" dirty="0" smtClean="0">
                <a:solidFill>
                  <a:srgbClr val="C959D6"/>
                </a:solidFill>
                <a:latin typeface="Times New Roman" pitchFamily="18" charset="0"/>
                <a:cs typeface="Times New Roman" pitchFamily="18" charset="0"/>
              </a:rPr>
              <a:t>;</a:t>
            </a:r>
            <a:br>
              <a:rPr lang="en-US" dirty="0" smtClean="0">
                <a:solidFill>
                  <a:srgbClr val="C959D6"/>
                </a:solidFill>
                <a:latin typeface="Times New Roman" pitchFamily="18" charset="0"/>
                <a:cs typeface="Times New Roman" pitchFamily="18" charset="0"/>
              </a:rPr>
            </a:br>
            <a:r>
              <a:rPr lang="en-US" dirty="0" smtClean="0">
                <a:latin typeface="Times New Roman" pitchFamily="18" charset="0"/>
                <a:cs typeface="Times New Roman" pitchFamily="18" charset="0"/>
              </a:rPr>
              <a:t>But thy eternal summer shall not fade</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Nor lose possession of that fair thou </a:t>
            </a:r>
            <a:r>
              <a:rPr lang="en-US" dirty="0" err="1" smtClean="0">
                <a:latin typeface="Times New Roman" pitchFamily="18" charset="0"/>
                <a:cs typeface="Times New Roman" pitchFamily="18" charset="0"/>
              </a:rPr>
              <a:t>owest</a:t>
            </a:r>
            <a:r>
              <a:rPr lang="en-US" dirty="0" smtClean="0">
                <a:latin typeface="Times New Roman" pitchFamily="18" charset="0"/>
                <a:cs typeface="Times New Roman" pitchFamily="18" charset="0"/>
              </a:rPr>
              <a:t>;</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Nor shall Death brag thou </a:t>
            </a:r>
            <a:r>
              <a:rPr lang="en-US" dirty="0" err="1" smtClean="0">
                <a:latin typeface="Times New Roman" pitchFamily="18" charset="0"/>
                <a:cs typeface="Times New Roman" pitchFamily="18" charset="0"/>
              </a:rPr>
              <a:t>wander'st</a:t>
            </a:r>
            <a:r>
              <a:rPr lang="en-US" dirty="0" smtClean="0">
                <a:latin typeface="Times New Roman" pitchFamily="18" charset="0"/>
                <a:cs typeface="Times New Roman" pitchFamily="18" charset="0"/>
              </a:rPr>
              <a:t> in his shade,</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When in eternal lines to time thou </a:t>
            </a:r>
            <a:r>
              <a:rPr lang="en-US" dirty="0" err="1" smtClean="0">
                <a:latin typeface="Times New Roman" pitchFamily="18" charset="0"/>
                <a:cs typeface="Times New Roman" pitchFamily="18" charset="0"/>
              </a:rPr>
              <a:t>growest</a:t>
            </a:r>
            <a:r>
              <a:rPr lang="en-US" dirty="0" smtClean="0">
                <a:latin typeface="Times New Roman" pitchFamily="18" charset="0"/>
                <a:cs typeface="Times New Roman" pitchFamily="18" charset="0"/>
              </a:rPr>
              <a:t>: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So long as men can breathe or eyes can see,</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So long lives this and this gives life to thee. </a:t>
            </a:r>
          </a:p>
          <a:p>
            <a:endParaRPr lang="en-US" sz="1600" dirty="0"/>
          </a:p>
        </p:txBody>
      </p:sp>
      <p:sp>
        <p:nvSpPr>
          <p:cNvPr id="5" name="TextBox 4"/>
          <p:cNvSpPr txBox="1"/>
          <p:nvPr/>
        </p:nvSpPr>
        <p:spPr>
          <a:xfrm>
            <a:off x="5334000" y="1371600"/>
            <a:ext cx="3429000" cy="3046988"/>
          </a:xfrm>
          <a:prstGeom prst="rect">
            <a:avLst/>
          </a:prstGeom>
          <a:noFill/>
        </p:spPr>
        <p:txBody>
          <a:bodyPr wrap="square" rtlCol="0">
            <a:spAutoFit/>
          </a:bodyPr>
          <a:lstStyle/>
          <a:p>
            <a:r>
              <a:rPr lang="en-US" sz="1600" i="1" dirty="0" smtClean="0"/>
              <a:t>A question and tentative answers</a:t>
            </a:r>
          </a:p>
          <a:p>
            <a:endParaRPr lang="en-US" sz="1600" i="1" dirty="0"/>
          </a:p>
          <a:p>
            <a:endParaRPr lang="en-US" sz="1600" i="1" dirty="0" smtClean="0"/>
          </a:p>
          <a:p>
            <a:endParaRPr lang="en-US" sz="1600" i="1" dirty="0"/>
          </a:p>
          <a:p>
            <a:endParaRPr lang="en-US" sz="1600" i="1" dirty="0" smtClean="0"/>
          </a:p>
          <a:p>
            <a:endParaRPr lang="en-US" sz="1600" i="1" dirty="0"/>
          </a:p>
          <a:p>
            <a:endParaRPr lang="en-US" sz="1600" i="1" dirty="0" smtClean="0"/>
          </a:p>
          <a:p>
            <a:endParaRPr lang="en-US" sz="1600" i="1" dirty="0"/>
          </a:p>
          <a:p>
            <a:endParaRPr lang="en-US" sz="1600" i="1" dirty="0" smtClean="0"/>
          </a:p>
          <a:p>
            <a:endParaRPr lang="en-US" sz="1600" i="1" dirty="0"/>
          </a:p>
          <a:p>
            <a:endParaRPr lang="en-US" sz="1600" i="1" dirty="0" smtClean="0"/>
          </a:p>
          <a:p>
            <a:endParaRPr lang="en-US" sz="1600" i="1" dirty="0" smtClean="0"/>
          </a:p>
        </p:txBody>
      </p:sp>
    </p:spTree>
    <p:extLst>
      <p:ext uri="{BB962C8B-B14F-4D97-AF65-F5344CB8AC3E}">
        <p14:creationId xmlns:p14="http://schemas.microsoft.com/office/powerpoint/2010/main" val="96205439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Logical organization</a:t>
            </a:r>
          </a:p>
        </p:txBody>
      </p:sp>
      <p:sp>
        <p:nvSpPr>
          <p:cNvPr id="6" name="TextBox 5"/>
          <p:cNvSpPr txBox="1"/>
          <p:nvPr/>
        </p:nvSpPr>
        <p:spPr>
          <a:xfrm>
            <a:off x="457200" y="1219200"/>
            <a:ext cx="5105400" cy="5379936"/>
          </a:xfrm>
          <a:prstGeom prst="rect">
            <a:avLst/>
          </a:prstGeom>
          <a:noFill/>
        </p:spPr>
        <p:txBody>
          <a:bodyPr wrap="square" rtlCol="0">
            <a:spAutoFit/>
          </a:bodyPr>
          <a:lstStyle/>
          <a:p>
            <a:pPr>
              <a:lnSpc>
                <a:spcPct val="130000"/>
              </a:lnSpc>
              <a:buNone/>
            </a:pPr>
            <a:r>
              <a:rPr lang="en-US" dirty="0" smtClean="0">
                <a:latin typeface="Times New Roman" pitchFamily="18" charset="0"/>
                <a:cs typeface="Times New Roman" pitchFamily="18" charset="0"/>
              </a:rPr>
              <a:t>Shall I compare thee to a summer's day?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Thou art more lovely and more temperate:</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Rough winds do shake the darling buds of May,</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And summer's lease hath all too short a date: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Sometime too hot the eye of heaven shines,</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And often is his gold complexion </a:t>
            </a:r>
            <a:r>
              <a:rPr lang="en-US" dirty="0" err="1" smtClean="0">
                <a:latin typeface="Times New Roman" pitchFamily="18" charset="0"/>
                <a:cs typeface="Times New Roman" pitchFamily="18" charset="0"/>
              </a:rPr>
              <a:t>dimm'd</a:t>
            </a:r>
            <a:r>
              <a:rPr lang="en-US" dirty="0" smtClean="0">
                <a:latin typeface="Times New Roman" pitchFamily="18" charset="0"/>
                <a:cs typeface="Times New Roman" pitchFamily="18" charset="0"/>
              </a:rPr>
              <a:t>;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And every fair from fair sometime declines,</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By chance or nature's changing course </a:t>
            </a:r>
            <a:r>
              <a:rPr lang="en-US" dirty="0" err="1" smtClean="0">
                <a:latin typeface="Times New Roman" pitchFamily="18" charset="0"/>
                <a:cs typeface="Times New Roman" pitchFamily="18" charset="0"/>
              </a:rPr>
              <a:t>untrimm'd</a:t>
            </a:r>
            <a:r>
              <a:rPr lang="en-US" dirty="0" smtClean="0">
                <a:latin typeface="Times New Roman" pitchFamily="18" charset="0"/>
                <a:cs typeface="Times New Roman" pitchFamily="18" charset="0"/>
              </a:rPr>
              <a:t>;</a:t>
            </a:r>
            <a:r>
              <a:rPr lang="en-US" dirty="0" smtClean="0">
                <a:solidFill>
                  <a:srgbClr val="C959D6"/>
                </a:solidFill>
                <a:latin typeface="Times New Roman" pitchFamily="18" charset="0"/>
                <a:cs typeface="Times New Roman" pitchFamily="18" charset="0"/>
              </a:rPr>
              <a:t/>
            </a:r>
            <a:br>
              <a:rPr lang="en-US" dirty="0" smtClean="0">
                <a:solidFill>
                  <a:srgbClr val="C959D6"/>
                </a:solidFill>
                <a:latin typeface="Times New Roman" pitchFamily="18" charset="0"/>
                <a:cs typeface="Times New Roman" pitchFamily="18" charset="0"/>
              </a:rPr>
            </a:br>
            <a:r>
              <a:rPr lang="en-US" dirty="0" smtClean="0">
                <a:solidFill>
                  <a:srgbClr val="C959D6"/>
                </a:solidFill>
                <a:latin typeface="Times New Roman" pitchFamily="18" charset="0"/>
                <a:cs typeface="Times New Roman" pitchFamily="18" charset="0"/>
              </a:rPr>
              <a:t>But thy eternal summer shall not fade</a:t>
            </a:r>
            <a:br>
              <a:rPr lang="en-US" dirty="0" smtClean="0">
                <a:solidFill>
                  <a:srgbClr val="C959D6"/>
                </a:solidFill>
                <a:latin typeface="Times New Roman" pitchFamily="18" charset="0"/>
                <a:cs typeface="Times New Roman" pitchFamily="18" charset="0"/>
              </a:rPr>
            </a:br>
            <a:r>
              <a:rPr lang="en-US" dirty="0" smtClean="0">
                <a:solidFill>
                  <a:srgbClr val="C959D6"/>
                </a:solidFill>
                <a:latin typeface="Times New Roman" pitchFamily="18" charset="0"/>
                <a:cs typeface="Times New Roman" pitchFamily="18" charset="0"/>
              </a:rPr>
              <a:t>Nor lose possession of that fair thou </a:t>
            </a:r>
            <a:r>
              <a:rPr lang="en-US" dirty="0" err="1" smtClean="0">
                <a:solidFill>
                  <a:srgbClr val="C959D6"/>
                </a:solidFill>
                <a:latin typeface="Times New Roman" pitchFamily="18" charset="0"/>
                <a:cs typeface="Times New Roman" pitchFamily="18" charset="0"/>
              </a:rPr>
              <a:t>owest</a:t>
            </a:r>
            <a:r>
              <a:rPr lang="en-US" dirty="0" smtClean="0">
                <a:solidFill>
                  <a:srgbClr val="C959D6"/>
                </a:solidFill>
                <a:latin typeface="Times New Roman" pitchFamily="18" charset="0"/>
                <a:cs typeface="Times New Roman" pitchFamily="18" charset="0"/>
              </a:rPr>
              <a:t>;</a:t>
            </a:r>
            <a:br>
              <a:rPr lang="en-US" dirty="0" smtClean="0">
                <a:solidFill>
                  <a:srgbClr val="C959D6"/>
                </a:solidFill>
                <a:latin typeface="Times New Roman" pitchFamily="18" charset="0"/>
                <a:cs typeface="Times New Roman" pitchFamily="18" charset="0"/>
              </a:rPr>
            </a:br>
            <a:r>
              <a:rPr lang="en-US" dirty="0" smtClean="0">
                <a:solidFill>
                  <a:srgbClr val="C959D6"/>
                </a:solidFill>
                <a:latin typeface="Times New Roman" pitchFamily="18" charset="0"/>
                <a:cs typeface="Times New Roman" pitchFamily="18" charset="0"/>
              </a:rPr>
              <a:t>Nor shall Death brag thou </a:t>
            </a:r>
            <a:r>
              <a:rPr lang="en-US" dirty="0" err="1" smtClean="0">
                <a:solidFill>
                  <a:srgbClr val="C959D6"/>
                </a:solidFill>
                <a:latin typeface="Times New Roman" pitchFamily="18" charset="0"/>
                <a:cs typeface="Times New Roman" pitchFamily="18" charset="0"/>
              </a:rPr>
              <a:t>wander'st</a:t>
            </a:r>
            <a:r>
              <a:rPr lang="en-US" dirty="0" smtClean="0">
                <a:solidFill>
                  <a:srgbClr val="C959D6"/>
                </a:solidFill>
                <a:latin typeface="Times New Roman" pitchFamily="18" charset="0"/>
                <a:cs typeface="Times New Roman" pitchFamily="18" charset="0"/>
              </a:rPr>
              <a:t> in his shade,</a:t>
            </a:r>
            <a:br>
              <a:rPr lang="en-US" dirty="0" smtClean="0">
                <a:solidFill>
                  <a:srgbClr val="C959D6"/>
                </a:solidFill>
                <a:latin typeface="Times New Roman" pitchFamily="18" charset="0"/>
                <a:cs typeface="Times New Roman" pitchFamily="18" charset="0"/>
              </a:rPr>
            </a:br>
            <a:r>
              <a:rPr lang="en-US" dirty="0" smtClean="0">
                <a:solidFill>
                  <a:srgbClr val="C959D6"/>
                </a:solidFill>
                <a:latin typeface="Times New Roman" pitchFamily="18" charset="0"/>
                <a:cs typeface="Times New Roman" pitchFamily="18" charset="0"/>
              </a:rPr>
              <a:t>When in eternal lines to time thou </a:t>
            </a:r>
            <a:r>
              <a:rPr lang="en-US" dirty="0" err="1" smtClean="0">
                <a:solidFill>
                  <a:srgbClr val="C959D6"/>
                </a:solidFill>
                <a:latin typeface="Times New Roman" pitchFamily="18" charset="0"/>
                <a:cs typeface="Times New Roman" pitchFamily="18" charset="0"/>
              </a:rPr>
              <a:t>growest</a:t>
            </a:r>
            <a:r>
              <a:rPr lang="en-US" dirty="0" smtClean="0">
                <a:solidFill>
                  <a:srgbClr val="C959D6"/>
                </a:solidFill>
                <a:latin typeface="Times New Roman" pitchFamily="18" charset="0"/>
                <a:cs typeface="Times New Roman" pitchFamily="18" charset="0"/>
              </a:rPr>
              <a:t>: </a:t>
            </a: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So long as men can breathe or eyes can see,</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So long lives this and this gives life to thee. </a:t>
            </a:r>
          </a:p>
          <a:p>
            <a:endParaRPr lang="en-US" sz="1600" dirty="0"/>
          </a:p>
        </p:txBody>
      </p:sp>
      <p:sp>
        <p:nvSpPr>
          <p:cNvPr id="5" name="TextBox 4"/>
          <p:cNvSpPr txBox="1"/>
          <p:nvPr/>
        </p:nvSpPr>
        <p:spPr>
          <a:xfrm>
            <a:off x="5334000" y="1371600"/>
            <a:ext cx="3429000" cy="4278094"/>
          </a:xfrm>
          <a:prstGeom prst="rect">
            <a:avLst/>
          </a:prstGeom>
          <a:noFill/>
        </p:spPr>
        <p:txBody>
          <a:bodyPr wrap="square" rtlCol="0">
            <a:spAutoFit/>
          </a:bodyPr>
          <a:lstStyle/>
          <a:p>
            <a:r>
              <a:rPr lang="en-US" sz="1600" i="1" dirty="0" smtClean="0"/>
              <a:t>A question and tentative answers</a:t>
            </a:r>
          </a:p>
          <a:p>
            <a:endParaRPr lang="en-US" sz="1600" i="1" dirty="0"/>
          </a:p>
          <a:p>
            <a:endParaRPr lang="en-US" sz="1600" i="1" dirty="0" smtClean="0"/>
          </a:p>
          <a:p>
            <a:endParaRPr lang="en-US" sz="1600" i="1" dirty="0"/>
          </a:p>
          <a:p>
            <a:endParaRPr lang="en-US" sz="1600" i="1" dirty="0" smtClean="0"/>
          </a:p>
          <a:p>
            <a:endParaRPr lang="en-US" sz="1600" i="1" dirty="0"/>
          </a:p>
          <a:p>
            <a:endParaRPr lang="en-US" sz="1600" i="1" dirty="0" smtClean="0"/>
          </a:p>
          <a:p>
            <a:endParaRPr lang="en-US" sz="1600" i="1" dirty="0"/>
          </a:p>
          <a:p>
            <a:endParaRPr lang="en-US" sz="1600" i="1" dirty="0" smtClean="0"/>
          </a:p>
          <a:p>
            <a:endParaRPr lang="en-US" sz="1600" i="1" dirty="0"/>
          </a:p>
          <a:p>
            <a:endParaRPr lang="en-US" sz="1600" i="1" dirty="0" smtClean="0"/>
          </a:p>
          <a:p>
            <a:endParaRPr lang="en-US" sz="1600" i="1" dirty="0" smtClean="0"/>
          </a:p>
          <a:p>
            <a:r>
              <a:rPr lang="en-US" sz="1600" i="1" dirty="0" smtClean="0"/>
              <a:t>The turn</a:t>
            </a:r>
          </a:p>
          <a:p>
            <a:endParaRPr lang="en-US" sz="1600" i="1" dirty="0"/>
          </a:p>
          <a:p>
            <a:endParaRPr lang="en-US" sz="1600" i="1" dirty="0" smtClean="0"/>
          </a:p>
          <a:p>
            <a:endParaRPr lang="en-US" sz="1600" i="1" dirty="0" smtClean="0"/>
          </a:p>
          <a:p>
            <a:endParaRPr lang="en-US" sz="1600" i="1" dirty="0"/>
          </a:p>
        </p:txBody>
      </p:sp>
    </p:spTree>
    <p:extLst>
      <p:ext uri="{BB962C8B-B14F-4D97-AF65-F5344CB8AC3E}">
        <p14:creationId xmlns:p14="http://schemas.microsoft.com/office/powerpoint/2010/main" val="366120709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Logical organization</a:t>
            </a:r>
          </a:p>
        </p:txBody>
      </p:sp>
      <p:sp>
        <p:nvSpPr>
          <p:cNvPr id="6" name="TextBox 5"/>
          <p:cNvSpPr txBox="1"/>
          <p:nvPr/>
        </p:nvSpPr>
        <p:spPr>
          <a:xfrm>
            <a:off x="457200" y="1219200"/>
            <a:ext cx="5105400" cy="5379936"/>
          </a:xfrm>
          <a:prstGeom prst="rect">
            <a:avLst/>
          </a:prstGeom>
          <a:noFill/>
        </p:spPr>
        <p:txBody>
          <a:bodyPr wrap="square" rtlCol="0">
            <a:spAutoFit/>
          </a:bodyPr>
          <a:lstStyle/>
          <a:p>
            <a:pPr>
              <a:lnSpc>
                <a:spcPct val="130000"/>
              </a:lnSpc>
              <a:buNone/>
            </a:pPr>
            <a:r>
              <a:rPr lang="en-US" dirty="0" smtClean="0">
                <a:latin typeface="Times New Roman" pitchFamily="18" charset="0"/>
                <a:cs typeface="Times New Roman" pitchFamily="18" charset="0"/>
              </a:rPr>
              <a:t>Shall I compare thee to a summer's day?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Thou art more lovely and more temperate:</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Rough winds do shake the darling buds of May,</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And summer's lease hath all too short a date: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Sometime too hot the eye of heaven shines,</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And often is his gold complexion </a:t>
            </a:r>
            <a:r>
              <a:rPr lang="en-US" dirty="0" err="1" smtClean="0">
                <a:latin typeface="Times New Roman" pitchFamily="18" charset="0"/>
                <a:cs typeface="Times New Roman" pitchFamily="18" charset="0"/>
              </a:rPr>
              <a:t>dimm'd</a:t>
            </a:r>
            <a:r>
              <a:rPr lang="en-US" dirty="0" smtClean="0">
                <a:latin typeface="Times New Roman" pitchFamily="18" charset="0"/>
                <a:cs typeface="Times New Roman" pitchFamily="18" charset="0"/>
              </a:rPr>
              <a:t>;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And every fair from fair sometime declines,</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By chance or nature's changing course </a:t>
            </a:r>
            <a:r>
              <a:rPr lang="en-US" dirty="0" err="1" smtClean="0">
                <a:latin typeface="Times New Roman" pitchFamily="18" charset="0"/>
                <a:cs typeface="Times New Roman" pitchFamily="18" charset="0"/>
              </a:rPr>
              <a:t>untrimm'd</a:t>
            </a:r>
            <a:r>
              <a:rPr lang="en-US" dirty="0" smtClean="0">
                <a:latin typeface="Times New Roman" pitchFamily="18" charset="0"/>
                <a:cs typeface="Times New Roman" pitchFamily="18" charset="0"/>
              </a:rPr>
              <a:t>;</a:t>
            </a:r>
            <a:r>
              <a:rPr lang="en-US" dirty="0" smtClean="0">
                <a:solidFill>
                  <a:srgbClr val="C959D6"/>
                </a:solidFill>
                <a:latin typeface="Times New Roman" pitchFamily="18" charset="0"/>
                <a:cs typeface="Times New Roman" pitchFamily="18" charset="0"/>
              </a:rPr>
              <a:t/>
            </a:r>
            <a:br>
              <a:rPr lang="en-US" dirty="0" smtClean="0">
                <a:solidFill>
                  <a:srgbClr val="C959D6"/>
                </a:solidFill>
                <a:latin typeface="Times New Roman" pitchFamily="18" charset="0"/>
                <a:cs typeface="Times New Roman" pitchFamily="18" charset="0"/>
              </a:rPr>
            </a:br>
            <a:r>
              <a:rPr lang="en-US" dirty="0" smtClean="0">
                <a:latin typeface="Times New Roman" pitchFamily="18" charset="0"/>
                <a:cs typeface="Times New Roman" pitchFamily="18" charset="0"/>
              </a:rPr>
              <a:t>But thy eternal summer shall not fade</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Nor lose possession of that fair thou </a:t>
            </a:r>
            <a:r>
              <a:rPr lang="en-US" dirty="0" err="1" smtClean="0">
                <a:latin typeface="Times New Roman" pitchFamily="18" charset="0"/>
                <a:cs typeface="Times New Roman" pitchFamily="18" charset="0"/>
              </a:rPr>
              <a:t>owest</a:t>
            </a:r>
            <a:r>
              <a:rPr lang="en-US" dirty="0" smtClean="0">
                <a:latin typeface="Times New Roman" pitchFamily="18" charset="0"/>
                <a:cs typeface="Times New Roman" pitchFamily="18" charset="0"/>
              </a:rPr>
              <a:t>;</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Nor shall Death brag thou </a:t>
            </a:r>
            <a:r>
              <a:rPr lang="en-US" dirty="0" err="1" smtClean="0">
                <a:latin typeface="Times New Roman" pitchFamily="18" charset="0"/>
                <a:cs typeface="Times New Roman" pitchFamily="18" charset="0"/>
              </a:rPr>
              <a:t>wander'st</a:t>
            </a:r>
            <a:r>
              <a:rPr lang="en-US" dirty="0" smtClean="0">
                <a:latin typeface="Times New Roman" pitchFamily="18" charset="0"/>
                <a:cs typeface="Times New Roman" pitchFamily="18" charset="0"/>
              </a:rPr>
              <a:t> in his shade,</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When in eternal lines to time thou </a:t>
            </a:r>
            <a:r>
              <a:rPr lang="en-US" dirty="0" err="1" smtClean="0">
                <a:latin typeface="Times New Roman" pitchFamily="18" charset="0"/>
                <a:cs typeface="Times New Roman" pitchFamily="18" charset="0"/>
              </a:rPr>
              <a:t>growest</a:t>
            </a:r>
            <a:r>
              <a:rPr lang="en-US" dirty="0" smtClean="0">
                <a:latin typeface="Times New Roman" pitchFamily="18" charset="0"/>
                <a:cs typeface="Times New Roman" pitchFamily="18" charset="0"/>
              </a:rPr>
              <a:t>: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a:t>
            </a:r>
            <a:r>
              <a:rPr lang="en-US" dirty="0" smtClean="0">
                <a:solidFill>
                  <a:srgbClr val="C959D6"/>
                </a:solidFill>
                <a:latin typeface="Times New Roman" pitchFamily="18" charset="0"/>
                <a:cs typeface="Times New Roman" pitchFamily="18" charset="0"/>
              </a:rPr>
              <a:t>So long as men can breathe or eyes can see,</a:t>
            </a:r>
            <a:br>
              <a:rPr lang="en-US" dirty="0" smtClean="0">
                <a:solidFill>
                  <a:srgbClr val="C959D6"/>
                </a:solidFill>
                <a:latin typeface="Times New Roman" pitchFamily="18" charset="0"/>
                <a:cs typeface="Times New Roman" pitchFamily="18" charset="0"/>
              </a:rPr>
            </a:br>
            <a:r>
              <a:rPr lang="en-US" dirty="0" smtClean="0">
                <a:solidFill>
                  <a:srgbClr val="C959D6"/>
                </a:solidFill>
                <a:latin typeface="Times New Roman" pitchFamily="18" charset="0"/>
                <a:cs typeface="Times New Roman" pitchFamily="18" charset="0"/>
              </a:rPr>
              <a:t>    So long lives this and this gives life to thee. </a:t>
            </a:r>
          </a:p>
          <a:p>
            <a:endParaRPr lang="en-US" sz="1600" dirty="0"/>
          </a:p>
        </p:txBody>
      </p:sp>
      <p:sp>
        <p:nvSpPr>
          <p:cNvPr id="5" name="TextBox 4"/>
          <p:cNvSpPr txBox="1"/>
          <p:nvPr/>
        </p:nvSpPr>
        <p:spPr>
          <a:xfrm>
            <a:off x="5334000" y="1371600"/>
            <a:ext cx="3429000" cy="4770537"/>
          </a:xfrm>
          <a:prstGeom prst="rect">
            <a:avLst/>
          </a:prstGeom>
          <a:noFill/>
        </p:spPr>
        <p:txBody>
          <a:bodyPr wrap="square" rtlCol="0">
            <a:spAutoFit/>
          </a:bodyPr>
          <a:lstStyle/>
          <a:p>
            <a:r>
              <a:rPr lang="en-US" sz="1600" i="1" dirty="0" smtClean="0"/>
              <a:t>A question and tentative answers</a:t>
            </a:r>
          </a:p>
          <a:p>
            <a:endParaRPr lang="en-US" sz="1600" i="1" dirty="0"/>
          </a:p>
          <a:p>
            <a:endParaRPr lang="en-US" sz="1600" i="1" dirty="0" smtClean="0"/>
          </a:p>
          <a:p>
            <a:endParaRPr lang="en-US" sz="1600" i="1" dirty="0"/>
          </a:p>
          <a:p>
            <a:endParaRPr lang="en-US" sz="1600" i="1" dirty="0" smtClean="0"/>
          </a:p>
          <a:p>
            <a:endParaRPr lang="en-US" sz="1600" i="1" dirty="0"/>
          </a:p>
          <a:p>
            <a:endParaRPr lang="en-US" sz="1600" i="1" dirty="0" smtClean="0"/>
          </a:p>
          <a:p>
            <a:endParaRPr lang="en-US" sz="1600" i="1" dirty="0"/>
          </a:p>
          <a:p>
            <a:endParaRPr lang="en-US" sz="1600" i="1" dirty="0" smtClean="0"/>
          </a:p>
          <a:p>
            <a:endParaRPr lang="en-US" sz="1600" i="1" dirty="0"/>
          </a:p>
          <a:p>
            <a:endParaRPr lang="en-US" sz="1600" i="1" dirty="0" smtClean="0"/>
          </a:p>
          <a:p>
            <a:endParaRPr lang="en-US" sz="1600" i="1" dirty="0" smtClean="0"/>
          </a:p>
          <a:p>
            <a:r>
              <a:rPr lang="en-US" sz="1600" i="1" dirty="0" smtClean="0"/>
              <a:t>The turn</a:t>
            </a:r>
          </a:p>
          <a:p>
            <a:endParaRPr lang="en-US" sz="1600" i="1" dirty="0"/>
          </a:p>
          <a:p>
            <a:endParaRPr lang="en-US" sz="1600" i="1" dirty="0" smtClean="0"/>
          </a:p>
          <a:p>
            <a:endParaRPr lang="en-US" sz="1600" i="1" dirty="0" smtClean="0"/>
          </a:p>
          <a:p>
            <a:endParaRPr lang="en-US" sz="1600" i="1" dirty="0"/>
          </a:p>
          <a:p>
            <a:endParaRPr lang="en-US" sz="1600" i="1" dirty="0" smtClean="0"/>
          </a:p>
          <a:p>
            <a:r>
              <a:rPr lang="en-US" sz="1600" i="1" smtClean="0"/>
              <a:t>The final answer</a:t>
            </a:r>
            <a:endParaRPr lang="en-US" sz="1600" i="1" dirty="0"/>
          </a:p>
        </p:txBody>
      </p:sp>
    </p:spTree>
    <p:extLst>
      <p:ext uri="{BB962C8B-B14F-4D97-AF65-F5344CB8AC3E}">
        <p14:creationId xmlns:p14="http://schemas.microsoft.com/office/powerpoint/2010/main" val="327861591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19200" y="1828800"/>
            <a:ext cx="6705600" cy="2971800"/>
          </a:xfrm>
        </p:spPr>
        <p:txBody>
          <a:bodyPr>
            <a:normAutofit/>
          </a:bodyPr>
          <a:lstStyle/>
          <a:p>
            <a:pPr algn="ctr">
              <a:buNone/>
            </a:pPr>
            <a:r>
              <a:rPr lang="en-US" sz="6000" dirty="0" smtClean="0"/>
              <a:t>Where is the </a:t>
            </a:r>
            <a:r>
              <a:rPr lang="en-US" sz="6000" i="1" dirty="0" err="1" smtClean="0"/>
              <a:t>volta</a:t>
            </a:r>
            <a:r>
              <a:rPr lang="en-US" sz="6000" dirty="0" smtClean="0"/>
              <a:t> or turn?</a:t>
            </a:r>
            <a:endParaRPr lang="en-US" sz="600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"London</a:t>
            </a:r>
            <a:r>
              <a:rPr lang="en-US" b="1" dirty="0" smtClean="0"/>
              <a:t>, 1802 " </a:t>
            </a:r>
            <a:br>
              <a:rPr lang="en-US" b="1" dirty="0" smtClean="0"/>
            </a:br>
            <a:r>
              <a:rPr lang="en-US" sz="2000" b="1" dirty="0" smtClean="0"/>
              <a:t> William Wordsworth</a:t>
            </a:r>
            <a:r>
              <a:rPr lang="en-US" sz="2000" dirty="0" smtClean="0"/>
              <a:t> </a:t>
            </a:r>
            <a:r>
              <a:rPr lang="en-US" dirty="0" smtClean="0"/>
              <a:t/>
            </a:r>
            <a:br>
              <a:rPr lang="en-US" dirty="0" smtClean="0"/>
            </a:br>
            <a:endParaRPr lang="en-US" dirty="0"/>
          </a:p>
        </p:txBody>
      </p:sp>
      <p:sp>
        <p:nvSpPr>
          <p:cNvPr id="3" name="Content Placeholder 2"/>
          <p:cNvSpPr>
            <a:spLocks noGrp="1"/>
          </p:cNvSpPr>
          <p:nvPr>
            <p:ph idx="1"/>
          </p:nvPr>
        </p:nvSpPr>
        <p:spPr>
          <a:xfrm>
            <a:off x="1219200" y="1066800"/>
            <a:ext cx="6400800" cy="5287963"/>
          </a:xfrm>
        </p:spPr>
        <p:txBody>
          <a:bodyPr>
            <a:normAutofit fontScale="92500" lnSpcReduction="20000"/>
          </a:bodyPr>
          <a:lstStyle/>
          <a:p>
            <a:pPr>
              <a:buNone/>
            </a:pPr>
            <a:r>
              <a:rPr lang="en-US" sz="2400" dirty="0" smtClean="0"/>
              <a:t> </a:t>
            </a:r>
          </a:p>
          <a:p>
            <a:pPr>
              <a:buNone/>
            </a:pPr>
            <a:r>
              <a:rPr lang="en-US" sz="2400" dirty="0" smtClean="0"/>
              <a:t>Milton! thou </a:t>
            </a:r>
            <a:r>
              <a:rPr lang="en-US" sz="2400" dirty="0" err="1" smtClean="0"/>
              <a:t>shouldst</a:t>
            </a:r>
            <a:r>
              <a:rPr lang="en-US" sz="2400" dirty="0" smtClean="0"/>
              <a:t> be living at this hour:</a:t>
            </a:r>
          </a:p>
          <a:p>
            <a:pPr>
              <a:buNone/>
            </a:pPr>
            <a:r>
              <a:rPr lang="en-US" sz="2400" dirty="0" smtClean="0"/>
              <a:t>England hath need of thee: she is a fen</a:t>
            </a:r>
          </a:p>
          <a:p>
            <a:pPr>
              <a:buNone/>
            </a:pPr>
            <a:r>
              <a:rPr lang="en-US" sz="2400" dirty="0" smtClean="0"/>
              <a:t>Of stagnant waters: altar, sword, and pen,</a:t>
            </a:r>
          </a:p>
          <a:p>
            <a:pPr>
              <a:buNone/>
            </a:pPr>
            <a:r>
              <a:rPr lang="en-US" sz="2400" dirty="0" smtClean="0"/>
              <a:t>Fireside, the heroic wealth of hall and bower,</a:t>
            </a:r>
          </a:p>
          <a:p>
            <a:pPr>
              <a:buNone/>
            </a:pPr>
            <a:r>
              <a:rPr lang="en-US" sz="2400" dirty="0" smtClean="0"/>
              <a:t>Have forfeited their ancient English dower</a:t>
            </a:r>
          </a:p>
          <a:p>
            <a:pPr>
              <a:buNone/>
            </a:pPr>
            <a:r>
              <a:rPr lang="en-US" sz="2400" dirty="0" smtClean="0"/>
              <a:t>Of inward happiness. We are selfish men;</a:t>
            </a:r>
          </a:p>
          <a:p>
            <a:pPr>
              <a:buNone/>
            </a:pPr>
            <a:r>
              <a:rPr lang="en-US" sz="2400" dirty="0" smtClean="0"/>
              <a:t>Oh! raise us up, return to us again;</a:t>
            </a:r>
          </a:p>
          <a:p>
            <a:pPr>
              <a:buNone/>
            </a:pPr>
            <a:r>
              <a:rPr lang="en-US" sz="2400" dirty="0" smtClean="0"/>
              <a:t>And give us manners, virtue, freedom, power.</a:t>
            </a:r>
          </a:p>
          <a:p>
            <a:pPr>
              <a:buNone/>
            </a:pPr>
            <a:r>
              <a:rPr lang="en-US" sz="2400" dirty="0" smtClean="0"/>
              <a:t>Thy soul was like a Star, and dwelt apart;</a:t>
            </a:r>
          </a:p>
          <a:p>
            <a:pPr>
              <a:buNone/>
            </a:pPr>
            <a:r>
              <a:rPr lang="en-US" sz="2400" dirty="0" smtClean="0"/>
              <a:t>Thou </a:t>
            </a:r>
            <a:r>
              <a:rPr lang="en-US" sz="2400" dirty="0" err="1" smtClean="0"/>
              <a:t>hadst</a:t>
            </a:r>
            <a:r>
              <a:rPr lang="en-US" sz="2400" dirty="0" smtClean="0"/>
              <a:t> a voice whose sound was like the sea:</a:t>
            </a:r>
          </a:p>
          <a:p>
            <a:pPr>
              <a:buNone/>
            </a:pPr>
            <a:r>
              <a:rPr lang="en-US" sz="2400" dirty="0" smtClean="0"/>
              <a:t>Pure as the naked heavens, majestic, free,</a:t>
            </a:r>
          </a:p>
          <a:p>
            <a:pPr>
              <a:buNone/>
            </a:pPr>
            <a:r>
              <a:rPr lang="en-US" sz="2400" dirty="0" smtClean="0"/>
              <a:t>So didst thou travel on life's common way,</a:t>
            </a:r>
          </a:p>
          <a:p>
            <a:pPr>
              <a:buNone/>
            </a:pPr>
            <a:r>
              <a:rPr lang="en-US" sz="2400" dirty="0" smtClean="0"/>
              <a:t>In cheerful godliness; and yet thy heart</a:t>
            </a:r>
          </a:p>
          <a:p>
            <a:pPr>
              <a:buNone/>
            </a:pPr>
            <a:r>
              <a:rPr lang="en-US" sz="2400" dirty="0" smtClean="0"/>
              <a:t>The lowliest duties on herself did lay.</a:t>
            </a:r>
            <a:endParaRPr lang="en-US" sz="24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"London</a:t>
            </a:r>
            <a:r>
              <a:rPr lang="en-US" b="1" dirty="0" smtClean="0"/>
              <a:t>, 1802 " </a:t>
            </a:r>
            <a:br>
              <a:rPr lang="en-US" b="1" dirty="0" smtClean="0"/>
            </a:br>
            <a:r>
              <a:rPr lang="en-US" sz="2000" b="1" dirty="0" smtClean="0"/>
              <a:t> William Wordsworth</a:t>
            </a:r>
            <a:r>
              <a:rPr lang="en-US" sz="2000" dirty="0" smtClean="0"/>
              <a:t> </a:t>
            </a:r>
            <a:r>
              <a:rPr lang="en-US" dirty="0" smtClean="0"/>
              <a:t/>
            </a:r>
            <a:br>
              <a:rPr lang="en-US" dirty="0" smtClean="0"/>
            </a:br>
            <a:endParaRPr lang="en-US" dirty="0"/>
          </a:p>
        </p:txBody>
      </p:sp>
      <p:sp>
        <p:nvSpPr>
          <p:cNvPr id="3" name="Content Placeholder 2"/>
          <p:cNvSpPr>
            <a:spLocks noGrp="1"/>
          </p:cNvSpPr>
          <p:nvPr>
            <p:ph idx="1"/>
          </p:nvPr>
        </p:nvSpPr>
        <p:spPr>
          <a:xfrm>
            <a:off x="1219200" y="1066800"/>
            <a:ext cx="6400800" cy="5287963"/>
          </a:xfrm>
        </p:spPr>
        <p:txBody>
          <a:bodyPr>
            <a:normAutofit fontScale="92500" lnSpcReduction="20000"/>
          </a:bodyPr>
          <a:lstStyle/>
          <a:p>
            <a:pPr>
              <a:buNone/>
            </a:pPr>
            <a:r>
              <a:rPr lang="en-US" sz="2400" dirty="0" smtClean="0"/>
              <a:t> </a:t>
            </a:r>
          </a:p>
          <a:p>
            <a:pPr>
              <a:buNone/>
            </a:pPr>
            <a:r>
              <a:rPr lang="en-US" sz="2400" dirty="0" smtClean="0"/>
              <a:t>Milton! thou </a:t>
            </a:r>
            <a:r>
              <a:rPr lang="en-US" sz="2400" dirty="0" err="1" smtClean="0"/>
              <a:t>shouldst</a:t>
            </a:r>
            <a:r>
              <a:rPr lang="en-US" sz="2400" dirty="0" smtClean="0"/>
              <a:t> be living at this hour:</a:t>
            </a:r>
          </a:p>
          <a:p>
            <a:pPr>
              <a:buNone/>
            </a:pPr>
            <a:r>
              <a:rPr lang="en-US" sz="2400" dirty="0" smtClean="0"/>
              <a:t>England hath need of thee: she is a fen</a:t>
            </a:r>
          </a:p>
          <a:p>
            <a:pPr>
              <a:buNone/>
            </a:pPr>
            <a:r>
              <a:rPr lang="en-US" sz="2400" dirty="0" smtClean="0"/>
              <a:t>Of stagnant waters: altar, sword, and pen,</a:t>
            </a:r>
          </a:p>
          <a:p>
            <a:pPr>
              <a:buNone/>
            </a:pPr>
            <a:r>
              <a:rPr lang="en-US" sz="2400" dirty="0" smtClean="0"/>
              <a:t>Fireside, the heroic wealth of hall and bower,</a:t>
            </a:r>
          </a:p>
          <a:p>
            <a:pPr>
              <a:buNone/>
            </a:pPr>
            <a:r>
              <a:rPr lang="en-US" sz="2400" dirty="0" smtClean="0"/>
              <a:t>Have forfeited their ancient English dower</a:t>
            </a:r>
          </a:p>
          <a:p>
            <a:pPr>
              <a:buNone/>
            </a:pPr>
            <a:r>
              <a:rPr lang="en-US" sz="2400" dirty="0" smtClean="0"/>
              <a:t>Of inward happiness. We are selfish men;</a:t>
            </a:r>
          </a:p>
          <a:p>
            <a:pPr>
              <a:buNone/>
            </a:pPr>
            <a:r>
              <a:rPr lang="en-US" sz="2400" dirty="0" smtClean="0"/>
              <a:t>Oh! raise us up, return to us again;</a:t>
            </a:r>
          </a:p>
          <a:p>
            <a:pPr>
              <a:buNone/>
            </a:pPr>
            <a:r>
              <a:rPr lang="en-US" sz="2400" dirty="0" smtClean="0"/>
              <a:t>And give us manners, virtue, freedom, power.</a:t>
            </a:r>
          </a:p>
          <a:p>
            <a:pPr>
              <a:buNone/>
            </a:pPr>
            <a:r>
              <a:rPr lang="en-US" sz="2400" dirty="0" smtClean="0">
                <a:solidFill>
                  <a:srgbClr val="FF0000"/>
                </a:solidFill>
              </a:rPr>
              <a:t>Thy soul was like a Star, and dwelt apart;</a:t>
            </a:r>
          </a:p>
          <a:p>
            <a:pPr>
              <a:buNone/>
            </a:pPr>
            <a:r>
              <a:rPr lang="en-US" sz="2400" dirty="0" smtClean="0"/>
              <a:t>Thou </a:t>
            </a:r>
            <a:r>
              <a:rPr lang="en-US" sz="2400" dirty="0" err="1" smtClean="0"/>
              <a:t>hadst</a:t>
            </a:r>
            <a:r>
              <a:rPr lang="en-US" sz="2400" dirty="0" smtClean="0"/>
              <a:t> a voice whose sound was like the sea:</a:t>
            </a:r>
          </a:p>
          <a:p>
            <a:pPr>
              <a:buNone/>
            </a:pPr>
            <a:r>
              <a:rPr lang="en-US" sz="2400" dirty="0" smtClean="0"/>
              <a:t>Pure as the naked heavens, majestic, free,</a:t>
            </a:r>
          </a:p>
          <a:p>
            <a:pPr>
              <a:buNone/>
            </a:pPr>
            <a:r>
              <a:rPr lang="en-US" sz="2400" dirty="0" smtClean="0"/>
              <a:t>So didst thou travel on life's common way,</a:t>
            </a:r>
          </a:p>
          <a:p>
            <a:pPr>
              <a:buNone/>
            </a:pPr>
            <a:r>
              <a:rPr lang="en-US" sz="2400" dirty="0" smtClean="0"/>
              <a:t>In cheerful godliness; and yet thy heart</a:t>
            </a:r>
          </a:p>
          <a:p>
            <a:pPr>
              <a:buNone/>
            </a:pPr>
            <a:r>
              <a:rPr lang="en-US" sz="2400" dirty="0" smtClean="0"/>
              <a:t>The lowliest duties on herself did lay.</a:t>
            </a:r>
            <a:endParaRPr lang="en-US" sz="2400"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normAutofit fontScale="90000"/>
          </a:bodyPr>
          <a:lstStyle/>
          <a:p>
            <a:r>
              <a:rPr lang="en-US" b="1" dirty="0" smtClean="0"/>
              <a:t>"Missing the Meteors " </a:t>
            </a:r>
            <a:br>
              <a:rPr lang="en-US" b="1" dirty="0" smtClean="0"/>
            </a:br>
            <a:r>
              <a:rPr lang="en-US" sz="2700" b="1" dirty="0" smtClean="0"/>
              <a:t> Charles Tennyson-Turner </a:t>
            </a:r>
            <a:r>
              <a:rPr lang="en-US" dirty="0" smtClean="0"/>
              <a:t/>
            </a:r>
            <a:br>
              <a:rPr lang="en-US" dirty="0" smtClean="0"/>
            </a:br>
            <a:endParaRPr lang="en-US" dirty="0"/>
          </a:p>
        </p:txBody>
      </p:sp>
      <p:sp>
        <p:nvSpPr>
          <p:cNvPr id="3" name="Content Placeholder 2"/>
          <p:cNvSpPr>
            <a:spLocks noGrp="1"/>
          </p:cNvSpPr>
          <p:nvPr>
            <p:ph idx="1"/>
          </p:nvPr>
        </p:nvSpPr>
        <p:spPr>
          <a:xfrm>
            <a:off x="1219200" y="1295400"/>
            <a:ext cx="7391400" cy="5287963"/>
          </a:xfrm>
        </p:spPr>
        <p:txBody>
          <a:bodyPr>
            <a:normAutofit fontScale="92500" lnSpcReduction="10000"/>
          </a:bodyPr>
          <a:lstStyle/>
          <a:p>
            <a:pPr>
              <a:buNone/>
            </a:pPr>
            <a:r>
              <a:rPr lang="en-US" sz="2400" dirty="0" smtClean="0"/>
              <a:t>A hint of rain-a touch of lazy doubt-</a:t>
            </a:r>
          </a:p>
          <a:p>
            <a:pPr>
              <a:buNone/>
            </a:pPr>
            <a:r>
              <a:rPr lang="en-US" sz="2400" dirty="0" smtClean="0"/>
              <a:t>Sent me to </a:t>
            </a:r>
            <a:r>
              <a:rPr lang="en-US" sz="2400" dirty="0" err="1" smtClean="0"/>
              <a:t>bedward</a:t>
            </a:r>
            <a:r>
              <a:rPr lang="en-US" sz="2400" dirty="0" smtClean="0"/>
              <a:t> on that prime of nights, </a:t>
            </a:r>
          </a:p>
          <a:p>
            <a:pPr>
              <a:buNone/>
            </a:pPr>
            <a:r>
              <a:rPr lang="en-US" sz="2400" dirty="0" smtClean="0"/>
              <a:t>When the air met and burst the aerolites, </a:t>
            </a:r>
          </a:p>
          <a:p>
            <a:pPr>
              <a:buNone/>
            </a:pPr>
            <a:r>
              <a:rPr lang="en-US" sz="2400" dirty="0" smtClean="0"/>
              <a:t>Making the men stare and the children shout: </a:t>
            </a:r>
          </a:p>
          <a:p>
            <a:pPr>
              <a:buNone/>
            </a:pPr>
            <a:r>
              <a:rPr lang="en-US" sz="2400" dirty="0" smtClean="0"/>
              <a:t>Why did no beam from all that rout and rush </a:t>
            </a:r>
          </a:p>
          <a:p>
            <a:pPr>
              <a:buNone/>
            </a:pPr>
            <a:r>
              <a:rPr lang="en-US" sz="2400" dirty="0" smtClean="0"/>
              <a:t>Of darting meteors, pierce my drowsed head? </a:t>
            </a:r>
          </a:p>
          <a:p>
            <a:pPr>
              <a:buNone/>
            </a:pPr>
            <a:r>
              <a:rPr lang="en-US" sz="2400" dirty="0" smtClean="0"/>
              <a:t>Strike on the portals of my sleep? and flush </a:t>
            </a:r>
          </a:p>
          <a:p>
            <a:pPr>
              <a:buNone/>
            </a:pPr>
            <a:r>
              <a:rPr lang="en-US" sz="2400" dirty="0" smtClean="0"/>
              <a:t>My spirit through mine eyelids, in the stead </a:t>
            </a:r>
          </a:p>
          <a:p>
            <a:pPr>
              <a:buNone/>
            </a:pPr>
            <a:r>
              <a:rPr lang="en-US" sz="2400" dirty="0" smtClean="0"/>
              <a:t>Of that poor vapid dream? My soul was pained, </a:t>
            </a:r>
          </a:p>
          <a:p>
            <a:pPr>
              <a:buNone/>
            </a:pPr>
            <a:r>
              <a:rPr lang="en-US" sz="2400" dirty="0" smtClean="0"/>
              <a:t>My very soul, to have slept while others woke, </a:t>
            </a:r>
          </a:p>
          <a:p>
            <a:pPr>
              <a:buNone/>
            </a:pPr>
            <a:r>
              <a:rPr lang="en-US" sz="2400" dirty="0" smtClean="0"/>
              <a:t>While little children their delight </a:t>
            </a:r>
            <a:r>
              <a:rPr lang="en-US" sz="2400" dirty="0" err="1" smtClean="0"/>
              <a:t>outspoke</a:t>
            </a:r>
            <a:r>
              <a:rPr lang="en-US" sz="2400" dirty="0" smtClean="0"/>
              <a:t>, </a:t>
            </a:r>
          </a:p>
          <a:p>
            <a:pPr>
              <a:buNone/>
            </a:pPr>
            <a:r>
              <a:rPr lang="en-US" sz="2400" dirty="0" smtClean="0"/>
              <a:t>And in their eyes' small chambers entertained </a:t>
            </a:r>
          </a:p>
          <a:p>
            <a:pPr>
              <a:buNone/>
            </a:pPr>
            <a:r>
              <a:rPr lang="en-US" sz="2400" dirty="0" smtClean="0"/>
              <a:t>Far notions of the </a:t>
            </a:r>
            <a:r>
              <a:rPr lang="en-US" sz="2400" dirty="0" err="1" smtClean="0"/>
              <a:t>Kosmos</a:t>
            </a:r>
            <a:r>
              <a:rPr lang="en-US" sz="2400" dirty="0" smtClean="0"/>
              <a:t>! I mistook </a:t>
            </a:r>
          </a:p>
          <a:p>
            <a:pPr>
              <a:buNone/>
            </a:pPr>
            <a:r>
              <a:rPr lang="en-US" sz="2400" dirty="0" smtClean="0"/>
              <a:t>The purpose of that night-it had not rained. </a:t>
            </a:r>
            <a:endParaRPr lang="en-US" sz="2400"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"Scorn </a:t>
            </a:r>
            <a:r>
              <a:rPr lang="en-US" b="1" dirty="0" smtClean="0"/>
              <a:t>Not the </a:t>
            </a:r>
            <a:r>
              <a:rPr lang="en-US" b="1" dirty="0"/>
              <a:t>Sonnet"</a:t>
            </a:r>
            <a:r>
              <a:rPr lang="en-US" dirty="0" smtClean="0"/>
              <a:t> </a:t>
            </a:r>
            <a:br>
              <a:rPr lang="en-US" dirty="0" smtClean="0"/>
            </a:br>
            <a:r>
              <a:rPr lang="en-US" sz="2000" b="1" dirty="0" smtClean="0"/>
              <a:t> William Wordsworth</a:t>
            </a:r>
            <a:r>
              <a:rPr lang="en-US" sz="2000" dirty="0" smtClean="0"/>
              <a:t> </a:t>
            </a:r>
            <a:r>
              <a:rPr lang="en-US" dirty="0" smtClean="0"/>
              <a:t/>
            </a:r>
            <a:br>
              <a:rPr lang="en-US" dirty="0" smtClean="0"/>
            </a:br>
            <a:endParaRPr lang="en-US" dirty="0"/>
          </a:p>
        </p:txBody>
      </p:sp>
      <p:sp>
        <p:nvSpPr>
          <p:cNvPr id="3" name="Content Placeholder 2"/>
          <p:cNvSpPr>
            <a:spLocks noGrp="1"/>
          </p:cNvSpPr>
          <p:nvPr>
            <p:ph idx="1"/>
          </p:nvPr>
        </p:nvSpPr>
        <p:spPr>
          <a:xfrm>
            <a:off x="1371600" y="1066800"/>
            <a:ext cx="6934200" cy="5181600"/>
          </a:xfrm>
        </p:spPr>
        <p:txBody>
          <a:bodyPr>
            <a:noAutofit/>
          </a:bodyPr>
          <a:lstStyle/>
          <a:p>
            <a:pPr>
              <a:buNone/>
            </a:pPr>
            <a:r>
              <a:rPr lang="en-US" sz="2200" dirty="0" smtClean="0"/>
              <a:t>Scorn not the Sonnet; Critic, you have frowned, </a:t>
            </a:r>
          </a:p>
          <a:p>
            <a:pPr>
              <a:buNone/>
            </a:pPr>
            <a:r>
              <a:rPr lang="en-US" sz="2200" dirty="0" smtClean="0"/>
              <a:t>Mindless of its just </a:t>
            </a:r>
            <a:r>
              <a:rPr lang="en-US" sz="2200" dirty="0" err="1" smtClean="0"/>
              <a:t>honours</a:t>
            </a:r>
            <a:r>
              <a:rPr lang="en-US" sz="2200" dirty="0" smtClean="0"/>
              <a:t>; with this key </a:t>
            </a:r>
          </a:p>
          <a:p>
            <a:pPr>
              <a:buNone/>
            </a:pPr>
            <a:r>
              <a:rPr lang="en-US" sz="2200" dirty="0" smtClean="0"/>
              <a:t>Shakespeare unlocked his heart; the melody </a:t>
            </a:r>
          </a:p>
          <a:p>
            <a:pPr>
              <a:buNone/>
            </a:pPr>
            <a:r>
              <a:rPr lang="en-US" sz="2200" dirty="0" smtClean="0"/>
              <a:t>Of this small lute gave ease to Petrarch's wound; </a:t>
            </a:r>
          </a:p>
          <a:p>
            <a:pPr>
              <a:buNone/>
            </a:pPr>
            <a:r>
              <a:rPr lang="en-US" sz="2200" dirty="0" smtClean="0"/>
              <a:t>A thousand times this pipe did Tasso sound; </a:t>
            </a:r>
          </a:p>
          <a:p>
            <a:pPr>
              <a:buNone/>
            </a:pPr>
            <a:r>
              <a:rPr lang="en-US" sz="2200" dirty="0" smtClean="0"/>
              <a:t>With it </a:t>
            </a:r>
            <a:r>
              <a:rPr lang="en-US" sz="2200" dirty="0" err="1" smtClean="0"/>
              <a:t>Camoens</a:t>
            </a:r>
            <a:r>
              <a:rPr lang="en-US" sz="2200" dirty="0" smtClean="0"/>
              <a:t> soothed an exile's grief; </a:t>
            </a:r>
          </a:p>
          <a:p>
            <a:pPr>
              <a:buNone/>
            </a:pPr>
            <a:r>
              <a:rPr lang="en-US" sz="2200" dirty="0" smtClean="0"/>
              <a:t>The Sonnet glittered a gay myrtle leaf </a:t>
            </a:r>
          </a:p>
          <a:p>
            <a:pPr>
              <a:buNone/>
            </a:pPr>
            <a:r>
              <a:rPr lang="en-US" sz="2200" dirty="0" smtClean="0"/>
              <a:t>Amid the cypress with which Dante crowned </a:t>
            </a:r>
          </a:p>
          <a:p>
            <a:pPr>
              <a:buNone/>
            </a:pPr>
            <a:r>
              <a:rPr lang="en-US" sz="2200" dirty="0" smtClean="0"/>
              <a:t>His visionary brow: a glow-worm lamp, </a:t>
            </a:r>
          </a:p>
          <a:p>
            <a:pPr>
              <a:buNone/>
            </a:pPr>
            <a:r>
              <a:rPr lang="en-US" sz="2200" dirty="0" smtClean="0"/>
              <a:t>It cheered mild Spenser, called from </a:t>
            </a:r>
            <a:r>
              <a:rPr lang="en-US" sz="2200" dirty="0" err="1" smtClean="0"/>
              <a:t>Faery</a:t>
            </a:r>
            <a:r>
              <a:rPr lang="en-US" sz="2200" dirty="0" smtClean="0"/>
              <a:t>-land </a:t>
            </a:r>
          </a:p>
          <a:p>
            <a:pPr>
              <a:buNone/>
            </a:pPr>
            <a:r>
              <a:rPr lang="en-US" sz="2200" dirty="0" smtClean="0"/>
              <a:t>To struggle through dark ways; and when a damp </a:t>
            </a:r>
          </a:p>
          <a:p>
            <a:pPr>
              <a:buNone/>
            </a:pPr>
            <a:r>
              <a:rPr lang="en-US" sz="2200" dirty="0" smtClean="0"/>
              <a:t>Fell round the path of Milton, in his hand </a:t>
            </a:r>
          </a:p>
          <a:p>
            <a:pPr>
              <a:buNone/>
            </a:pPr>
            <a:r>
              <a:rPr lang="en-US" sz="2200" dirty="0" smtClean="0"/>
              <a:t>The Thing became a trumpet; whence he blew </a:t>
            </a:r>
          </a:p>
          <a:p>
            <a:pPr>
              <a:buNone/>
            </a:pPr>
            <a:r>
              <a:rPr lang="en-US" sz="2200" dirty="0" smtClean="0"/>
              <a:t>Soul-animating strains--alas, too few! </a:t>
            </a:r>
            <a:endParaRPr lang="en-US" sz="2200"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34962"/>
            <a:ext cx="8229600" cy="1874838"/>
          </a:xfrm>
        </p:spPr>
        <p:txBody>
          <a:bodyPr>
            <a:normAutofit fontScale="90000"/>
          </a:bodyPr>
          <a:lstStyle/>
          <a:p>
            <a:r>
              <a:rPr lang="en-US" b="1" dirty="0" smtClean="0"/>
              <a:t>"</a:t>
            </a:r>
            <a:r>
              <a:rPr lang="en-US" b="1" dirty="0" err="1" smtClean="0"/>
              <a:t>Ozymandias</a:t>
            </a:r>
            <a:r>
              <a:rPr lang="en-US" b="1" dirty="0" smtClean="0"/>
              <a:t>“</a:t>
            </a:r>
            <a:br>
              <a:rPr lang="en-US" b="1" dirty="0" smtClean="0"/>
            </a:br>
            <a:r>
              <a:rPr lang="en-US" sz="2200" b="1" dirty="0" smtClean="0"/>
              <a:t>Percy </a:t>
            </a:r>
            <a:r>
              <a:rPr lang="en-US" sz="2200" b="1" dirty="0" err="1" smtClean="0"/>
              <a:t>Bysshe</a:t>
            </a:r>
            <a:r>
              <a:rPr lang="en-US" sz="2200" b="1" dirty="0" smtClean="0"/>
              <a:t> Shelley</a:t>
            </a:r>
            <a:r>
              <a:rPr lang="en-US" dirty="0" smtClean="0"/>
              <a:t/>
            </a:r>
            <a:br>
              <a:rPr lang="en-US" dirty="0" smtClean="0"/>
            </a:br>
            <a:r>
              <a:rPr lang="en-US" dirty="0" smtClean="0"/>
              <a:t> </a:t>
            </a:r>
            <a:br>
              <a:rPr lang="en-US" dirty="0" smtClean="0"/>
            </a:br>
            <a:endParaRPr lang="en-US" dirty="0"/>
          </a:p>
        </p:txBody>
      </p:sp>
      <p:sp>
        <p:nvSpPr>
          <p:cNvPr id="3" name="Content Placeholder 2"/>
          <p:cNvSpPr>
            <a:spLocks noGrp="1"/>
          </p:cNvSpPr>
          <p:nvPr>
            <p:ph idx="1"/>
          </p:nvPr>
        </p:nvSpPr>
        <p:spPr>
          <a:xfrm>
            <a:off x="1219200" y="1295400"/>
            <a:ext cx="7391400" cy="5562600"/>
          </a:xfrm>
        </p:spPr>
        <p:txBody>
          <a:bodyPr>
            <a:normAutofit fontScale="92500" lnSpcReduction="10000"/>
          </a:bodyPr>
          <a:lstStyle/>
          <a:p>
            <a:pPr>
              <a:buNone/>
            </a:pPr>
            <a:r>
              <a:rPr lang="en-US" sz="2400" dirty="0" smtClean="0"/>
              <a:t>I met a traveller from an antique land </a:t>
            </a:r>
          </a:p>
          <a:p>
            <a:pPr>
              <a:buNone/>
            </a:pPr>
            <a:r>
              <a:rPr lang="en-US" sz="2400" dirty="0" smtClean="0"/>
              <a:t>Who said: Two vast and </a:t>
            </a:r>
            <a:r>
              <a:rPr lang="en-US" sz="2400" dirty="0" err="1" smtClean="0"/>
              <a:t>trunkless</a:t>
            </a:r>
            <a:r>
              <a:rPr lang="en-US" sz="2400" dirty="0" smtClean="0"/>
              <a:t> legs of stone </a:t>
            </a:r>
          </a:p>
          <a:p>
            <a:pPr>
              <a:buNone/>
            </a:pPr>
            <a:r>
              <a:rPr lang="en-US" sz="2400" dirty="0" smtClean="0"/>
              <a:t>Stand in the desert . . . Near them, on the sand, </a:t>
            </a:r>
          </a:p>
          <a:p>
            <a:pPr>
              <a:buNone/>
            </a:pPr>
            <a:r>
              <a:rPr lang="en-US" sz="2400" dirty="0" smtClean="0"/>
              <a:t>Half sunk, a shattered visage lies, whose frown, </a:t>
            </a:r>
          </a:p>
          <a:p>
            <a:pPr>
              <a:buNone/>
            </a:pPr>
            <a:r>
              <a:rPr lang="en-US" sz="2400" dirty="0" smtClean="0"/>
              <a:t>And wrinkled lip, and sneer of cold command </a:t>
            </a:r>
          </a:p>
          <a:p>
            <a:pPr>
              <a:buNone/>
            </a:pPr>
            <a:r>
              <a:rPr lang="en-US" sz="2400" dirty="0" smtClean="0"/>
              <a:t>Tell that its sculptor well those passions read </a:t>
            </a:r>
          </a:p>
          <a:p>
            <a:pPr>
              <a:buNone/>
            </a:pPr>
            <a:r>
              <a:rPr lang="en-US" sz="2400" dirty="0" smtClean="0"/>
              <a:t>Which yet survive, (stamped on these lifeless things,) </a:t>
            </a:r>
          </a:p>
          <a:p>
            <a:pPr>
              <a:buNone/>
            </a:pPr>
            <a:r>
              <a:rPr lang="en-US" sz="2400" dirty="0" smtClean="0"/>
              <a:t>The hand that mocked them and the heart that fed: </a:t>
            </a:r>
          </a:p>
          <a:p>
            <a:pPr>
              <a:buNone/>
            </a:pPr>
            <a:r>
              <a:rPr lang="en-US" sz="2400" dirty="0" smtClean="0"/>
              <a:t>And on the pedestal these words appear: </a:t>
            </a:r>
          </a:p>
          <a:p>
            <a:pPr>
              <a:buNone/>
            </a:pPr>
            <a:r>
              <a:rPr lang="en-US" sz="2400" dirty="0" smtClean="0"/>
              <a:t>"My name is Ozymandias, king of kings: </a:t>
            </a:r>
          </a:p>
          <a:p>
            <a:pPr>
              <a:buNone/>
            </a:pPr>
            <a:r>
              <a:rPr lang="en-US" sz="2400" dirty="0" smtClean="0"/>
              <a:t>Look on my works, ye Mighty, and despair!" </a:t>
            </a:r>
          </a:p>
          <a:p>
            <a:pPr>
              <a:buNone/>
            </a:pPr>
            <a:r>
              <a:rPr lang="en-US" sz="2400" dirty="0" smtClean="0"/>
              <a:t>Nothing beside remains. Round the decay </a:t>
            </a:r>
          </a:p>
          <a:p>
            <a:pPr>
              <a:buNone/>
            </a:pPr>
            <a:r>
              <a:rPr lang="en-US" sz="2400" dirty="0" smtClean="0"/>
              <a:t>Of that colossal wreck, boundless and bare </a:t>
            </a:r>
          </a:p>
          <a:p>
            <a:pPr>
              <a:buNone/>
            </a:pPr>
            <a:r>
              <a:rPr lang="en-US" sz="2400" dirty="0" smtClean="0"/>
              <a:t>The lone and level sands stretch far away. </a:t>
            </a:r>
            <a:endParaRPr lang="en-US" sz="2400"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04800"/>
            <a:ext cx="8686800" cy="1143000"/>
          </a:xfrm>
        </p:spPr>
        <p:txBody>
          <a:bodyPr>
            <a:noAutofit/>
          </a:bodyPr>
          <a:lstStyle/>
          <a:p>
            <a:r>
              <a:rPr lang="en-US" sz="2800" b="1" dirty="0" smtClean="0"/>
              <a:t>“Composed Upon Westminster Bridge, </a:t>
            </a:r>
            <a:br>
              <a:rPr lang="en-US" sz="2800" b="1" dirty="0" smtClean="0"/>
            </a:br>
            <a:r>
              <a:rPr lang="en-US" sz="2800" b="1" dirty="0" smtClean="0"/>
              <a:t>September 3, 1802“</a:t>
            </a:r>
            <a:br>
              <a:rPr lang="en-US" sz="2800" b="1" dirty="0" smtClean="0"/>
            </a:br>
            <a:r>
              <a:rPr lang="en-US" sz="1600" b="1" dirty="0" smtClean="0"/>
              <a:t>William Wordsworth</a:t>
            </a:r>
            <a:r>
              <a:rPr lang="en-US" sz="1600" dirty="0" smtClean="0"/>
              <a:t> </a:t>
            </a:r>
            <a:r>
              <a:rPr lang="en-US" sz="2800" dirty="0" smtClean="0"/>
              <a:t/>
            </a:r>
            <a:br>
              <a:rPr lang="en-US" sz="2800" dirty="0" smtClean="0"/>
            </a:br>
            <a:endParaRPr lang="en-US" sz="2800" dirty="0"/>
          </a:p>
        </p:txBody>
      </p:sp>
      <p:sp>
        <p:nvSpPr>
          <p:cNvPr id="3" name="Content Placeholder 2"/>
          <p:cNvSpPr>
            <a:spLocks noGrp="1"/>
          </p:cNvSpPr>
          <p:nvPr>
            <p:ph idx="1"/>
          </p:nvPr>
        </p:nvSpPr>
        <p:spPr>
          <a:xfrm>
            <a:off x="1066800" y="1447800"/>
            <a:ext cx="7391400" cy="5486400"/>
          </a:xfrm>
        </p:spPr>
        <p:txBody>
          <a:bodyPr>
            <a:normAutofit fontScale="92500" lnSpcReduction="10000"/>
          </a:bodyPr>
          <a:lstStyle/>
          <a:p>
            <a:pPr>
              <a:buNone/>
            </a:pPr>
            <a:r>
              <a:rPr lang="en-US" sz="2400" dirty="0" smtClean="0"/>
              <a:t>Earth has not anything to show more fair: </a:t>
            </a:r>
          </a:p>
          <a:p>
            <a:pPr>
              <a:buNone/>
            </a:pPr>
            <a:r>
              <a:rPr lang="en-US" sz="2400" dirty="0" smtClean="0"/>
              <a:t>Dull would he be of soul who could pass by </a:t>
            </a:r>
          </a:p>
          <a:p>
            <a:pPr>
              <a:buNone/>
            </a:pPr>
            <a:r>
              <a:rPr lang="en-US" sz="2400" dirty="0" smtClean="0"/>
              <a:t>A sight so touching in its majesty: </a:t>
            </a:r>
          </a:p>
          <a:p>
            <a:pPr>
              <a:buNone/>
            </a:pPr>
            <a:r>
              <a:rPr lang="en-US" sz="2400" dirty="0" smtClean="0"/>
              <a:t>This City now doth, like a garment, wear </a:t>
            </a:r>
          </a:p>
          <a:p>
            <a:pPr>
              <a:buNone/>
            </a:pPr>
            <a:r>
              <a:rPr lang="en-US" sz="2400" dirty="0" smtClean="0"/>
              <a:t>The beauty of the morning; silent, bare, </a:t>
            </a:r>
          </a:p>
          <a:p>
            <a:pPr>
              <a:buNone/>
            </a:pPr>
            <a:r>
              <a:rPr lang="en-US" sz="2400" dirty="0" smtClean="0"/>
              <a:t>Ships, towers, domes, theatres, and temples lie </a:t>
            </a:r>
          </a:p>
          <a:p>
            <a:pPr>
              <a:buNone/>
            </a:pPr>
            <a:r>
              <a:rPr lang="en-US" sz="2400" dirty="0" smtClean="0"/>
              <a:t>Open unto the fields, and to the sky; </a:t>
            </a:r>
          </a:p>
          <a:p>
            <a:pPr>
              <a:buNone/>
            </a:pPr>
            <a:r>
              <a:rPr lang="en-US" sz="2400" dirty="0" smtClean="0"/>
              <a:t>All bright and glittering in the smokeless air.</a:t>
            </a:r>
          </a:p>
          <a:p>
            <a:pPr>
              <a:buNone/>
            </a:pPr>
            <a:r>
              <a:rPr lang="en-US" sz="2400" dirty="0" smtClean="0"/>
              <a:t> Never did sun more beautifully steep </a:t>
            </a:r>
          </a:p>
          <a:p>
            <a:pPr>
              <a:buNone/>
            </a:pPr>
            <a:r>
              <a:rPr lang="en-US" sz="2400" dirty="0" smtClean="0"/>
              <a:t>In his first </a:t>
            </a:r>
            <a:r>
              <a:rPr lang="en-US" sz="2400" dirty="0" err="1" smtClean="0"/>
              <a:t>splendour</a:t>
            </a:r>
            <a:r>
              <a:rPr lang="en-US" sz="2400" dirty="0" smtClean="0"/>
              <a:t>, valley, rock, or hill; </a:t>
            </a:r>
          </a:p>
          <a:p>
            <a:pPr>
              <a:buNone/>
            </a:pPr>
            <a:r>
              <a:rPr lang="en-US" sz="2400" dirty="0" smtClean="0"/>
              <a:t>Ne'er saw I, never felt, a calm so deep! </a:t>
            </a:r>
          </a:p>
          <a:p>
            <a:pPr>
              <a:buNone/>
            </a:pPr>
            <a:r>
              <a:rPr lang="en-US" sz="2400" dirty="0" smtClean="0"/>
              <a:t>The river </a:t>
            </a:r>
            <a:r>
              <a:rPr lang="en-US" sz="2400" dirty="0" err="1" smtClean="0"/>
              <a:t>glideth</a:t>
            </a:r>
            <a:r>
              <a:rPr lang="en-US" sz="2400" dirty="0" smtClean="0"/>
              <a:t> at his own sweet will: </a:t>
            </a:r>
          </a:p>
          <a:p>
            <a:pPr>
              <a:buNone/>
            </a:pPr>
            <a:r>
              <a:rPr lang="en-US" sz="2400" dirty="0" smtClean="0"/>
              <a:t>Dear God! the very houses seem asleep; </a:t>
            </a:r>
          </a:p>
          <a:p>
            <a:pPr>
              <a:buNone/>
            </a:pPr>
            <a:r>
              <a:rPr lang="en-US" sz="2400" i="1" dirty="0" smtClean="0"/>
              <a:t>And all that mighty heart is lying still!</a:t>
            </a:r>
            <a:r>
              <a:rPr lang="en-US" sz="2400" dirty="0" smtClean="0"/>
              <a:t> </a:t>
            </a:r>
            <a:endParaRPr lang="en-US" sz="2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 sonnet?</a:t>
            </a:r>
            <a:endParaRPr lang="en-US" dirty="0"/>
          </a:p>
        </p:txBody>
      </p:sp>
      <p:sp>
        <p:nvSpPr>
          <p:cNvPr id="3" name="Content Placeholder 2"/>
          <p:cNvSpPr>
            <a:spLocks noGrp="1"/>
          </p:cNvSpPr>
          <p:nvPr>
            <p:ph idx="1"/>
          </p:nvPr>
        </p:nvSpPr>
        <p:spPr/>
        <p:txBody>
          <a:bodyPr/>
          <a:lstStyle/>
          <a:p>
            <a:pPr>
              <a:buNone/>
            </a:pPr>
            <a:r>
              <a:rPr lang="en-US" dirty="0" smtClean="0"/>
              <a:t>“A sonnet is fundamentally a dialectical construct which allows the poet to examine the nature and ramifications of two usually contrasting ideas, emotions, states of mind, beliefs, actions, events, images, etc., by juxtaposing the two against each other, and possibly resolving or just revealing the tensions created and operative between the two.”</a:t>
            </a:r>
          </a:p>
          <a:p>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304800"/>
            <a:ext cx="7086600" cy="1143000"/>
          </a:xfrm>
        </p:spPr>
        <p:txBody>
          <a:bodyPr>
            <a:normAutofit fontScale="90000"/>
          </a:bodyPr>
          <a:lstStyle/>
          <a:p>
            <a:r>
              <a:rPr lang="en-US" b="1" dirty="0" smtClean="0"/>
              <a:t>Sonnet 29</a:t>
            </a:r>
            <a:br>
              <a:rPr lang="en-US" b="1" dirty="0" smtClean="0"/>
            </a:br>
            <a:r>
              <a:rPr lang="en-US" sz="2000" b="1" dirty="0" smtClean="0"/>
              <a:t>William Shakespeare</a:t>
            </a:r>
            <a:r>
              <a:rPr lang="en-US" dirty="0" smtClean="0"/>
              <a:t/>
            </a:r>
            <a:br>
              <a:rPr lang="en-US" dirty="0" smtClean="0"/>
            </a:br>
            <a:endParaRPr lang="en-US" dirty="0"/>
          </a:p>
        </p:txBody>
      </p:sp>
      <p:sp>
        <p:nvSpPr>
          <p:cNvPr id="3" name="Content Placeholder 2"/>
          <p:cNvSpPr>
            <a:spLocks noGrp="1"/>
          </p:cNvSpPr>
          <p:nvPr>
            <p:ph idx="1"/>
          </p:nvPr>
        </p:nvSpPr>
        <p:spPr>
          <a:xfrm>
            <a:off x="1143000" y="1219200"/>
            <a:ext cx="7467600" cy="5562600"/>
          </a:xfrm>
        </p:spPr>
        <p:txBody>
          <a:bodyPr>
            <a:normAutofit fontScale="92500" lnSpcReduction="10000"/>
          </a:bodyPr>
          <a:lstStyle/>
          <a:p>
            <a:pPr fontAlgn="t">
              <a:buNone/>
            </a:pPr>
            <a:r>
              <a:rPr lang="en-US" sz="2400" dirty="0" smtClean="0"/>
              <a:t>When, in disgrace with fortune and men's eyes,</a:t>
            </a:r>
          </a:p>
          <a:p>
            <a:pPr fontAlgn="t">
              <a:buNone/>
            </a:pPr>
            <a:r>
              <a:rPr lang="en-US" sz="2400" dirty="0" smtClean="0"/>
              <a:t>I all alone </a:t>
            </a:r>
            <a:r>
              <a:rPr lang="en-US" sz="2400" dirty="0" err="1" smtClean="0"/>
              <a:t>beweep</a:t>
            </a:r>
            <a:r>
              <a:rPr lang="en-US" sz="2400" dirty="0" smtClean="0"/>
              <a:t> my outcast state </a:t>
            </a:r>
          </a:p>
          <a:p>
            <a:pPr fontAlgn="t">
              <a:buNone/>
            </a:pPr>
            <a:r>
              <a:rPr lang="en-US" sz="2400" dirty="0" smtClean="0"/>
              <a:t>And trouble deaf heaven with my bootless cries</a:t>
            </a:r>
          </a:p>
          <a:p>
            <a:pPr fontAlgn="t">
              <a:buNone/>
            </a:pPr>
            <a:r>
              <a:rPr lang="en-US" sz="2400" dirty="0" smtClean="0"/>
              <a:t>And look upon myself and curse my fate, </a:t>
            </a:r>
          </a:p>
          <a:p>
            <a:pPr fontAlgn="t">
              <a:buNone/>
            </a:pPr>
            <a:r>
              <a:rPr lang="en-US" sz="2400" dirty="0" smtClean="0"/>
              <a:t>Wishing me like to one more rich in hope, </a:t>
            </a:r>
          </a:p>
          <a:p>
            <a:pPr fontAlgn="t">
              <a:buNone/>
            </a:pPr>
            <a:r>
              <a:rPr lang="en-US" sz="2400" dirty="0" smtClean="0"/>
              <a:t>Featured like him, like him with friends </a:t>
            </a:r>
            <a:r>
              <a:rPr lang="en-US" sz="2400" dirty="0" err="1" smtClean="0"/>
              <a:t>possess'd</a:t>
            </a:r>
            <a:r>
              <a:rPr lang="en-US" sz="2400" dirty="0" smtClean="0"/>
              <a:t>,</a:t>
            </a:r>
          </a:p>
          <a:p>
            <a:pPr fontAlgn="t">
              <a:buNone/>
            </a:pPr>
            <a:r>
              <a:rPr lang="en-US" sz="2400" dirty="0" smtClean="0"/>
              <a:t>Desiring this man's art and that man's scope, </a:t>
            </a:r>
          </a:p>
          <a:p>
            <a:pPr fontAlgn="t">
              <a:buNone/>
            </a:pPr>
            <a:r>
              <a:rPr lang="en-US" sz="2400" dirty="0" smtClean="0"/>
              <a:t>With what I most enjoy contented least; </a:t>
            </a:r>
          </a:p>
          <a:p>
            <a:pPr fontAlgn="t">
              <a:buNone/>
            </a:pPr>
            <a:r>
              <a:rPr lang="en-US" sz="2400" dirty="0" smtClean="0"/>
              <a:t>Yet in these thoughts myself almost despising,</a:t>
            </a:r>
          </a:p>
          <a:p>
            <a:pPr fontAlgn="t">
              <a:buNone/>
            </a:pPr>
            <a:r>
              <a:rPr lang="en-US" sz="2400" dirty="0" smtClean="0"/>
              <a:t>Haply I think on thee, and then my state, </a:t>
            </a:r>
          </a:p>
          <a:p>
            <a:pPr fontAlgn="t">
              <a:buNone/>
            </a:pPr>
            <a:r>
              <a:rPr lang="en-US" sz="2400" dirty="0" smtClean="0"/>
              <a:t>Like to the lark at break of day arising </a:t>
            </a:r>
          </a:p>
          <a:p>
            <a:pPr fontAlgn="t">
              <a:buNone/>
            </a:pPr>
            <a:r>
              <a:rPr lang="en-US" sz="2400" dirty="0" smtClean="0"/>
              <a:t>From sullen earth, sings hymns at heaven's gate;</a:t>
            </a:r>
          </a:p>
          <a:p>
            <a:pPr fontAlgn="t">
              <a:buNone/>
            </a:pPr>
            <a:r>
              <a:rPr lang="en-US" sz="2400" dirty="0" smtClean="0"/>
              <a:t>      For thy sweet love </a:t>
            </a:r>
            <a:r>
              <a:rPr lang="en-US" sz="2400" dirty="0" err="1" smtClean="0"/>
              <a:t>remember'd</a:t>
            </a:r>
            <a:r>
              <a:rPr lang="en-US" sz="2400" dirty="0" smtClean="0"/>
              <a:t> such wealth brings</a:t>
            </a:r>
          </a:p>
          <a:p>
            <a:pPr fontAlgn="t">
              <a:buNone/>
            </a:pPr>
            <a:r>
              <a:rPr lang="en-US" sz="2400" dirty="0" smtClean="0"/>
              <a:t>      That then I scorn to change my state with kings. </a:t>
            </a:r>
            <a:endParaRPr lang="en-US" sz="2400" dirty="0"/>
          </a:p>
        </p:txBody>
      </p:sp>
    </p:spTree>
    <p:extLst>
      <p:ext uri="{BB962C8B-B14F-4D97-AF65-F5344CB8AC3E}">
        <p14:creationId xmlns:p14="http://schemas.microsoft.com/office/powerpoint/2010/main" val="111000452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228600"/>
            <a:ext cx="7086600" cy="914400"/>
          </a:xfrm>
        </p:spPr>
        <p:txBody>
          <a:bodyPr>
            <a:normAutofit fontScale="90000"/>
          </a:bodyPr>
          <a:lstStyle/>
          <a:p>
            <a:r>
              <a:rPr lang="en-US" b="1" dirty="0" smtClean="0"/>
              <a:t>Sonnet 71</a:t>
            </a:r>
            <a:br>
              <a:rPr lang="en-US" b="1" dirty="0" smtClean="0"/>
            </a:br>
            <a:r>
              <a:rPr lang="en-US" sz="1800" b="1" dirty="0" smtClean="0"/>
              <a:t>William Shakespeare</a:t>
            </a:r>
            <a:r>
              <a:rPr lang="en-US" sz="1800" dirty="0" smtClean="0"/>
              <a:t/>
            </a:r>
            <a:br>
              <a:rPr lang="en-US" sz="1800" dirty="0" smtClean="0"/>
            </a:br>
            <a:endParaRPr lang="en-US" sz="1800" dirty="0"/>
          </a:p>
        </p:txBody>
      </p:sp>
      <p:sp>
        <p:nvSpPr>
          <p:cNvPr id="3" name="Content Placeholder 2"/>
          <p:cNvSpPr>
            <a:spLocks noGrp="1"/>
          </p:cNvSpPr>
          <p:nvPr>
            <p:ph idx="1"/>
          </p:nvPr>
        </p:nvSpPr>
        <p:spPr>
          <a:xfrm>
            <a:off x="1143000" y="1219200"/>
            <a:ext cx="7239000" cy="5562600"/>
          </a:xfrm>
        </p:spPr>
        <p:txBody>
          <a:bodyPr>
            <a:normAutofit lnSpcReduction="10000"/>
          </a:bodyPr>
          <a:lstStyle/>
          <a:p>
            <a:pPr fontAlgn="t">
              <a:buNone/>
            </a:pPr>
            <a:r>
              <a:rPr lang="en-US" sz="2400" dirty="0"/>
              <a:t>No longer mourn for me when I am </a:t>
            </a:r>
            <a:r>
              <a:rPr lang="en-US" sz="2400" dirty="0" smtClean="0"/>
              <a:t>dead</a:t>
            </a:r>
          </a:p>
          <a:p>
            <a:pPr fontAlgn="t">
              <a:buNone/>
            </a:pPr>
            <a:r>
              <a:rPr lang="en-US" sz="2400" dirty="0" smtClean="0"/>
              <a:t>Than </a:t>
            </a:r>
            <a:r>
              <a:rPr lang="en-US" sz="2400" dirty="0"/>
              <a:t>you shall hear the surly sullen </a:t>
            </a:r>
            <a:r>
              <a:rPr lang="en-US" sz="2400" dirty="0" smtClean="0"/>
              <a:t>bell</a:t>
            </a:r>
          </a:p>
          <a:p>
            <a:pPr fontAlgn="t">
              <a:buNone/>
            </a:pPr>
            <a:r>
              <a:rPr lang="en-US" sz="2400" dirty="0" smtClean="0"/>
              <a:t>Give </a:t>
            </a:r>
            <a:r>
              <a:rPr lang="en-US" sz="2400" dirty="0"/>
              <a:t>warning to the world that I am fled </a:t>
            </a:r>
            <a:endParaRPr lang="en-US" sz="2400" dirty="0" smtClean="0"/>
          </a:p>
          <a:p>
            <a:pPr fontAlgn="t">
              <a:buNone/>
            </a:pPr>
            <a:r>
              <a:rPr lang="en-US" sz="2400" dirty="0" smtClean="0"/>
              <a:t>From </a:t>
            </a:r>
            <a:r>
              <a:rPr lang="en-US" sz="2400" dirty="0"/>
              <a:t>this vile world, with vilest worms to </a:t>
            </a:r>
            <a:r>
              <a:rPr lang="en-US" sz="2400" dirty="0" smtClean="0"/>
              <a:t>dwell:</a:t>
            </a:r>
          </a:p>
          <a:p>
            <a:pPr fontAlgn="t">
              <a:buNone/>
            </a:pPr>
            <a:r>
              <a:rPr lang="en-US" sz="2400" dirty="0" smtClean="0"/>
              <a:t>Nay</a:t>
            </a:r>
            <a:r>
              <a:rPr lang="en-US" sz="2400" dirty="0"/>
              <a:t>, if you read this line, remember not </a:t>
            </a:r>
            <a:endParaRPr lang="en-US" sz="2400" dirty="0" smtClean="0"/>
          </a:p>
          <a:p>
            <a:pPr fontAlgn="t">
              <a:buNone/>
            </a:pPr>
            <a:r>
              <a:rPr lang="en-US" sz="2400" dirty="0" smtClean="0"/>
              <a:t>The </a:t>
            </a:r>
            <a:r>
              <a:rPr lang="en-US" sz="2400" dirty="0"/>
              <a:t>hand that writ it; for I love you </a:t>
            </a:r>
            <a:r>
              <a:rPr lang="en-US" sz="2400" dirty="0" smtClean="0"/>
              <a:t>so</a:t>
            </a:r>
          </a:p>
          <a:p>
            <a:pPr fontAlgn="t">
              <a:buNone/>
            </a:pPr>
            <a:r>
              <a:rPr lang="en-US" sz="2400" dirty="0" smtClean="0"/>
              <a:t>That </a:t>
            </a:r>
            <a:r>
              <a:rPr lang="en-US" sz="2400" dirty="0"/>
              <a:t>I in your sweet thoughts would be </a:t>
            </a:r>
            <a:r>
              <a:rPr lang="en-US" sz="2400" dirty="0" smtClean="0"/>
              <a:t>forgot</a:t>
            </a:r>
          </a:p>
          <a:p>
            <a:pPr fontAlgn="t">
              <a:buNone/>
            </a:pPr>
            <a:r>
              <a:rPr lang="en-US" sz="2400" dirty="0" smtClean="0"/>
              <a:t>If </a:t>
            </a:r>
            <a:r>
              <a:rPr lang="en-US" sz="2400" dirty="0"/>
              <a:t>thinking on me then should make you woe. </a:t>
            </a:r>
            <a:endParaRPr lang="en-US" sz="2400" dirty="0" smtClean="0"/>
          </a:p>
          <a:p>
            <a:pPr fontAlgn="t">
              <a:buNone/>
            </a:pPr>
            <a:r>
              <a:rPr lang="en-US" sz="2400" dirty="0" smtClean="0"/>
              <a:t>O</a:t>
            </a:r>
            <a:r>
              <a:rPr lang="en-US" sz="2400" dirty="0"/>
              <a:t>, if, I say, you look upon this </a:t>
            </a:r>
            <a:r>
              <a:rPr lang="en-US" sz="2400" dirty="0" smtClean="0"/>
              <a:t>verse</a:t>
            </a:r>
          </a:p>
          <a:p>
            <a:pPr fontAlgn="t">
              <a:buNone/>
            </a:pPr>
            <a:r>
              <a:rPr lang="en-US" sz="2400" dirty="0" smtClean="0"/>
              <a:t>When </a:t>
            </a:r>
            <a:r>
              <a:rPr lang="en-US" sz="2400" dirty="0"/>
              <a:t>I perhaps compounded am with clay</a:t>
            </a:r>
            <a:r>
              <a:rPr lang="en-US" sz="2400" dirty="0" smtClean="0"/>
              <a:t>,</a:t>
            </a:r>
          </a:p>
          <a:p>
            <a:pPr fontAlgn="t">
              <a:buNone/>
            </a:pPr>
            <a:r>
              <a:rPr lang="en-US" sz="2400" dirty="0" smtClean="0"/>
              <a:t>Do </a:t>
            </a:r>
            <a:r>
              <a:rPr lang="en-US" sz="2400" dirty="0"/>
              <a:t>not so much as my poor name </a:t>
            </a:r>
            <a:r>
              <a:rPr lang="en-US" sz="2400" dirty="0" smtClean="0"/>
              <a:t>rehearse.</a:t>
            </a:r>
          </a:p>
          <a:p>
            <a:pPr fontAlgn="t">
              <a:buNone/>
            </a:pPr>
            <a:r>
              <a:rPr lang="en-US" sz="2400" dirty="0" smtClean="0"/>
              <a:t>But </a:t>
            </a:r>
            <a:r>
              <a:rPr lang="en-US" sz="2400" dirty="0"/>
              <a:t>let your love even with my life </a:t>
            </a:r>
            <a:r>
              <a:rPr lang="en-US" sz="2400" dirty="0" smtClean="0"/>
              <a:t>decay,</a:t>
            </a:r>
            <a:br>
              <a:rPr lang="en-US" sz="2400" dirty="0" smtClean="0"/>
            </a:br>
            <a:r>
              <a:rPr lang="en-US" sz="2400" dirty="0" smtClean="0"/>
              <a:t>   Lest </a:t>
            </a:r>
            <a:r>
              <a:rPr lang="en-US" sz="2400" dirty="0"/>
              <a:t>the wise world should look into your moan</a:t>
            </a:r>
            <a:br>
              <a:rPr lang="en-US" sz="2400" dirty="0"/>
            </a:br>
            <a:r>
              <a:rPr lang="en-US" sz="2400" dirty="0"/>
              <a:t>   And mock you with me after I am gone. </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0"/>
            <a:ext cx="7086600" cy="1143000"/>
          </a:xfrm>
        </p:spPr>
        <p:txBody>
          <a:bodyPr>
            <a:normAutofit/>
          </a:bodyPr>
          <a:lstStyle/>
          <a:p>
            <a:r>
              <a:rPr lang="en-US" b="1" dirty="0" smtClean="0"/>
              <a:t>Sonnet 116</a:t>
            </a:r>
            <a:br>
              <a:rPr lang="en-US" b="1" dirty="0" smtClean="0"/>
            </a:br>
            <a:r>
              <a:rPr lang="en-US" sz="1400" b="1" dirty="0" smtClean="0"/>
              <a:t>William Shakespeare</a:t>
            </a:r>
            <a:endParaRPr lang="en-US" sz="1400" dirty="0"/>
          </a:p>
        </p:txBody>
      </p:sp>
      <p:sp>
        <p:nvSpPr>
          <p:cNvPr id="3" name="Content Placeholder 2"/>
          <p:cNvSpPr>
            <a:spLocks noGrp="1"/>
          </p:cNvSpPr>
          <p:nvPr>
            <p:ph idx="1"/>
          </p:nvPr>
        </p:nvSpPr>
        <p:spPr>
          <a:xfrm>
            <a:off x="1143000" y="1219200"/>
            <a:ext cx="7467600" cy="5562600"/>
          </a:xfrm>
        </p:spPr>
        <p:txBody>
          <a:bodyPr>
            <a:normAutofit lnSpcReduction="10000"/>
          </a:bodyPr>
          <a:lstStyle/>
          <a:p>
            <a:pPr fontAlgn="t">
              <a:buNone/>
            </a:pPr>
            <a:r>
              <a:rPr lang="en-US" sz="2400" dirty="0" smtClean="0"/>
              <a:t>Let </a:t>
            </a:r>
            <a:r>
              <a:rPr lang="en-US" sz="2400" dirty="0"/>
              <a:t>me not to the marriage of true </a:t>
            </a:r>
            <a:r>
              <a:rPr lang="en-US" sz="2400" dirty="0" smtClean="0"/>
              <a:t>minds</a:t>
            </a:r>
          </a:p>
          <a:p>
            <a:pPr fontAlgn="t">
              <a:buNone/>
            </a:pPr>
            <a:r>
              <a:rPr lang="en-US" sz="2400" dirty="0" smtClean="0"/>
              <a:t>Admit </a:t>
            </a:r>
            <a:r>
              <a:rPr lang="en-US" sz="2400" dirty="0"/>
              <a:t>impediments. Love is not </a:t>
            </a:r>
            <a:r>
              <a:rPr lang="en-US" sz="2400" dirty="0" smtClean="0"/>
              <a:t>love</a:t>
            </a:r>
          </a:p>
          <a:p>
            <a:pPr fontAlgn="t">
              <a:buNone/>
            </a:pPr>
            <a:r>
              <a:rPr lang="en-US" sz="2400" dirty="0" smtClean="0"/>
              <a:t>Which </a:t>
            </a:r>
            <a:r>
              <a:rPr lang="en-US" sz="2400" dirty="0"/>
              <a:t>alters when it alteration finds</a:t>
            </a:r>
            <a:r>
              <a:rPr lang="en-US" sz="2400" dirty="0" smtClean="0"/>
              <a:t>,</a:t>
            </a:r>
          </a:p>
          <a:p>
            <a:pPr fontAlgn="t">
              <a:buNone/>
            </a:pPr>
            <a:r>
              <a:rPr lang="en-US" sz="2400" dirty="0" smtClean="0"/>
              <a:t>Or </a:t>
            </a:r>
            <a:r>
              <a:rPr lang="en-US" sz="2400" dirty="0"/>
              <a:t>bends with the remover to </a:t>
            </a:r>
            <a:r>
              <a:rPr lang="en-US" sz="2400" dirty="0" smtClean="0"/>
              <a:t>remove:</a:t>
            </a:r>
          </a:p>
          <a:p>
            <a:pPr fontAlgn="t">
              <a:buNone/>
            </a:pPr>
            <a:r>
              <a:rPr lang="en-US" sz="2400" dirty="0" smtClean="0"/>
              <a:t>O no</a:t>
            </a:r>
            <a:r>
              <a:rPr lang="en-US" sz="2400" dirty="0"/>
              <a:t>! it is an ever-fixed mark </a:t>
            </a:r>
            <a:endParaRPr lang="en-US" sz="2400" dirty="0" smtClean="0"/>
          </a:p>
          <a:p>
            <a:pPr fontAlgn="t">
              <a:buNone/>
            </a:pPr>
            <a:r>
              <a:rPr lang="en-US" sz="2400" dirty="0" smtClean="0"/>
              <a:t>That </a:t>
            </a:r>
            <a:r>
              <a:rPr lang="en-US" sz="2400" dirty="0"/>
              <a:t>looks on tempests and is never </a:t>
            </a:r>
            <a:r>
              <a:rPr lang="en-US" sz="2400" dirty="0" smtClean="0"/>
              <a:t>shaken.</a:t>
            </a:r>
          </a:p>
          <a:p>
            <a:pPr fontAlgn="t">
              <a:buNone/>
            </a:pPr>
            <a:r>
              <a:rPr lang="en-US" sz="2400" dirty="0" smtClean="0"/>
              <a:t>It </a:t>
            </a:r>
            <a:r>
              <a:rPr lang="en-US" sz="2400" dirty="0"/>
              <a:t>is the star to every wandering bark</a:t>
            </a:r>
            <a:r>
              <a:rPr lang="en-US" sz="2400" dirty="0" smtClean="0"/>
              <a:t>,</a:t>
            </a:r>
          </a:p>
          <a:p>
            <a:pPr fontAlgn="t">
              <a:buNone/>
            </a:pPr>
            <a:r>
              <a:rPr lang="en-US" sz="2400" dirty="0" smtClean="0"/>
              <a:t>Whose </a:t>
            </a:r>
            <a:r>
              <a:rPr lang="en-US" sz="2400" dirty="0"/>
              <a:t>worth's unknown, although his height be </a:t>
            </a:r>
            <a:r>
              <a:rPr lang="en-US" sz="2400" dirty="0" smtClean="0"/>
              <a:t>taken.</a:t>
            </a:r>
          </a:p>
          <a:p>
            <a:pPr fontAlgn="t">
              <a:buNone/>
            </a:pPr>
            <a:r>
              <a:rPr lang="en-US" sz="2400" dirty="0" smtClean="0"/>
              <a:t>Love's </a:t>
            </a:r>
            <a:r>
              <a:rPr lang="en-US" sz="2400" dirty="0"/>
              <a:t>not Time's fool, though rosy lips and cheeks </a:t>
            </a:r>
            <a:endParaRPr lang="en-US" sz="2400" dirty="0" smtClean="0"/>
          </a:p>
          <a:p>
            <a:pPr fontAlgn="t">
              <a:buNone/>
            </a:pPr>
            <a:r>
              <a:rPr lang="en-US" sz="2400" dirty="0" smtClean="0"/>
              <a:t>Within </a:t>
            </a:r>
            <a:r>
              <a:rPr lang="en-US" sz="2400" dirty="0"/>
              <a:t>his bending sickle's compass </a:t>
            </a:r>
            <a:r>
              <a:rPr lang="en-US" sz="2400" dirty="0" smtClean="0"/>
              <a:t>come. </a:t>
            </a:r>
          </a:p>
          <a:p>
            <a:pPr fontAlgn="t">
              <a:buNone/>
            </a:pPr>
            <a:r>
              <a:rPr lang="en-US" sz="2400" dirty="0" smtClean="0"/>
              <a:t>Love </a:t>
            </a:r>
            <a:r>
              <a:rPr lang="en-US" sz="2400" dirty="0"/>
              <a:t>alters not with his brief hours and weeks, </a:t>
            </a:r>
            <a:endParaRPr lang="en-US" sz="2400" dirty="0" smtClean="0"/>
          </a:p>
          <a:p>
            <a:pPr fontAlgn="t">
              <a:buNone/>
            </a:pPr>
            <a:r>
              <a:rPr lang="en-US" sz="2400" dirty="0" smtClean="0"/>
              <a:t>But </a:t>
            </a:r>
            <a:r>
              <a:rPr lang="en-US" sz="2400" dirty="0"/>
              <a:t>bears it out even to the edge of doom.</a:t>
            </a:r>
            <a:br>
              <a:rPr lang="en-US" sz="2400" dirty="0"/>
            </a:br>
            <a:r>
              <a:rPr lang="en-US" sz="2400" dirty="0"/>
              <a:t>   If this be error and upon me proved,</a:t>
            </a:r>
            <a:br>
              <a:rPr lang="en-US" sz="2400" dirty="0"/>
            </a:br>
            <a:r>
              <a:rPr lang="en-US" sz="2400" dirty="0"/>
              <a:t>   I never writ, nor no man ever loved. </a:t>
            </a:r>
          </a:p>
        </p:txBody>
      </p:sp>
    </p:spTree>
    <p:extLst>
      <p:ext uri="{BB962C8B-B14F-4D97-AF65-F5344CB8AC3E}">
        <p14:creationId xmlns:p14="http://schemas.microsoft.com/office/powerpoint/2010/main" val="33771733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0"/>
            <a:ext cx="7086600" cy="1143000"/>
          </a:xfrm>
        </p:spPr>
        <p:txBody>
          <a:bodyPr>
            <a:normAutofit/>
          </a:bodyPr>
          <a:lstStyle/>
          <a:p>
            <a:r>
              <a:rPr lang="en-US" b="1" dirty="0" smtClean="0"/>
              <a:t>Sonnet 73</a:t>
            </a:r>
            <a:br>
              <a:rPr lang="en-US" b="1" dirty="0" smtClean="0"/>
            </a:br>
            <a:r>
              <a:rPr lang="en-US" sz="1400" b="1" dirty="0" smtClean="0"/>
              <a:t>William Shakespeare</a:t>
            </a:r>
            <a:endParaRPr lang="en-US" sz="1400" dirty="0"/>
          </a:p>
        </p:txBody>
      </p:sp>
      <p:sp>
        <p:nvSpPr>
          <p:cNvPr id="3" name="Content Placeholder 2"/>
          <p:cNvSpPr>
            <a:spLocks noGrp="1"/>
          </p:cNvSpPr>
          <p:nvPr>
            <p:ph idx="1"/>
          </p:nvPr>
        </p:nvSpPr>
        <p:spPr>
          <a:xfrm>
            <a:off x="1143000" y="1219200"/>
            <a:ext cx="7467600" cy="5562600"/>
          </a:xfrm>
        </p:spPr>
        <p:txBody>
          <a:bodyPr>
            <a:normAutofit fontScale="92500"/>
          </a:bodyPr>
          <a:lstStyle/>
          <a:p>
            <a:pPr fontAlgn="t">
              <a:buNone/>
            </a:pPr>
            <a:r>
              <a:rPr lang="en-US" sz="2400" dirty="0"/>
              <a:t>That time of year thou </a:t>
            </a:r>
            <a:r>
              <a:rPr lang="en-US" sz="2400" dirty="0" err="1"/>
              <a:t>mayst</a:t>
            </a:r>
            <a:r>
              <a:rPr lang="en-US" sz="2400" dirty="0"/>
              <a:t> in me behold </a:t>
            </a:r>
            <a:endParaRPr lang="en-US" sz="2400" dirty="0" smtClean="0"/>
          </a:p>
          <a:p>
            <a:pPr fontAlgn="t">
              <a:buNone/>
            </a:pPr>
            <a:r>
              <a:rPr lang="en-US" sz="2400" dirty="0" smtClean="0"/>
              <a:t>When </a:t>
            </a:r>
            <a:r>
              <a:rPr lang="en-US" sz="2400" dirty="0"/>
              <a:t>yellow leaves, or none, or few, do </a:t>
            </a:r>
            <a:r>
              <a:rPr lang="en-US" sz="2400" dirty="0" smtClean="0"/>
              <a:t>hang</a:t>
            </a:r>
          </a:p>
          <a:p>
            <a:pPr fontAlgn="t">
              <a:buNone/>
            </a:pPr>
            <a:r>
              <a:rPr lang="en-US" sz="2400" dirty="0" smtClean="0"/>
              <a:t>Upon </a:t>
            </a:r>
            <a:r>
              <a:rPr lang="en-US" sz="2400" dirty="0"/>
              <a:t>those boughs which shake against the cold, </a:t>
            </a:r>
            <a:endParaRPr lang="en-US" sz="2400" dirty="0" smtClean="0"/>
          </a:p>
          <a:p>
            <a:pPr fontAlgn="t">
              <a:buNone/>
            </a:pPr>
            <a:r>
              <a:rPr lang="en-US" sz="2400" dirty="0" smtClean="0"/>
              <a:t>Bare </a:t>
            </a:r>
            <a:r>
              <a:rPr lang="en-US" sz="2400" dirty="0" err="1"/>
              <a:t>ruin'd</a:t>
            </a:r>
            <a:r>
              <a:rPr lang="en-US" sz="2400" dirty="0"/>
              <a:t> choirs, where late the sweet birds sang. </a:t>
            </a:r>
            <a:endParaRPr lang="en-US" sz="2400" dirty="0" smtClean="0"/>
          </a:p>
          <a:p>
            <a:pPr fontAlgn="t">
              <a:buNone/>
            </a:pPr>
            <a:r>
              <a:rPr lang="en-US" sz="2400" dirty="0" smtClean="0"/>
              <a:t>In </a:t>
            </a:r>
            <a:r>
              <a:rPr lang="en-US" sz="2400" dirty="0"/>
              <a:t>me thou </a:t>
            </a:r>
            <a:r>
              <a:rPr lang="en-US" sz="2400" dirty="0" err="1"/>
              <a:t>seest</a:t>
            </a:r>
            <a:r>
              <a:rPr lang="en-US" sz="2400" dirty="0"/>
              <a:t> the twilight of such day </a:t>
            </a:r>
            <a:endParaRPr lang="en-US" sz="2400" dirty="0" smtClean="0"/>
          </a:p>
          <a:p>
            <a:pPr fontAlgn="t">
              <a:buNone/>
            </a:pPr>
            <a:r>
              <a:rPr lang="en-US" sz="2400" dirty="0" smtClean="0"/>
              <a:t>As </a:t>
            </a:r>
            <a:r>
              <a:rPr lang="en-US" sz="2400" dirty="0"/>
              <a:t>after sunset </a:t>
            </a:r>
            <a:r>
              <a:rPr lang="en-US" sz="2400" dirty="0" err="1"/>
              <a:t>fadeth</a:t>
            </a:r>
            <a:r>
              <a:rPr lang="en-US" sz="2400" dirty="0"/>
              <a:t> in the west, </a:t>
            </a:r>
            <a:endParaRPr lang="en-US" sz="2400" dirty="0" smtClean="0"/>
          </a:p>
          <a:p>
            <a:pPr fontAlgn="t">
              <a:buNone/>
            </a:pPr>
            <a:r>
              <a:rPr lang="en-US" sz="2400" dirty="0" smtClean="0"/>
              <a:t>Which </a:t>
            </a:r>
            <a:r>
              <a:rPr lang="en-US" sz="2400" dirty="0"/>
              <a:t>by and by black night doth take away</a:t>
            </a:r>
            <a:r>
              <a:rPr lang="en-US" sz="2400" dirty="0" smtClean="0"/>
              <a:t>,</a:t>
            </a:r>
          </a:p>
          <a:p>
            <a:pPr fontAlgn="t">
              <a:buNone/>
            </a:pPr>
            <a:r>
              <a:rPr lang="en-US" sz="2400" dirty="0" smtClean="0"/>
              <a:t>Death's </a:t>
            </a:r>
            <a:r>
              <a:rPr lang="en-US" sz="2400" dirty="0"/>
              <a:t>second self, that seals up all in rest. </a:t>
            </a:r>
            <a:endParaRPr lang="en-US" sz="2400" dirty="0" smtClean="0"/>
          </a:p>
          <a:p>
            <a:pPr fontAlgn="t">
              <a:buNone/>
            </a:pPr>
            <a:r>
              <a:rPr lang="en-US" sz="2400" dirty="0" smtClean="0"/>
              <a:t>In </a:t>
            </a:r>
            <a:r>
              <a:rPr lang="en-US" sz="2400" dirty="0"/>
              <a:t>me thou </a:t>
            </a:r>
            <a:r>
              <a:rPr lang="en-US" sz="2400" dirty="0" err="1"/>
              <a:t>see'st</a:t>
            </a:r>
            <a:r>
              <a:rPr lang="en-US" sz="2400" dirty="0"/>
              <a:t> the glowing of such fire </a:t>
            </a:r>
            <a:endParaRPr lang="en-US" sz="2400" dirty="0" smtClean="0"/>
          </a:p>
          <a:p>
            <a:pPr fontAlgn="t">
              <a:buNone/>
            </a:pPr>
            <a:r>
              <a:rPr lang="en-US" sz="2400" dirty="0" smtClean="0"/>
              <a:t>That </a:t>
            </a:r>
            <a:r>
              <a:rPr lang="en-US" sz="2400" dirty="0"/>
              <a:t>on the ashes of his youth doth lie, </a:t>
            </a:r>
            <a:endParaRPr lang="en-US" sz="2400" dirty="0" smtClean="0"/>
          </a:p>
          <a:p>
            <a:pPr fontAlgn="t">
              <a:buNone/>
            </a:pPr>
            <a:r>
              <a:rPr lang="en-US" sz="2400" dirty="0" smtClean="0"/>
              <a:t>As </a:t>
            </a:r>
            <a:r>
              <a:rPr lang="en-US" sz="2400" dirty="0"/>
              <a:t>the death-bed whereon it must expire </a:t>
            </a:r>
            <a:endParaRPr lang="en-US" sz="2400" dirty="0" smtClean="0"/>
          </a:p>
          <a:p>
            <a:pPr fontAlgn="t">
              <a:buNone/>
            </a:pPr>
            <a:r>
              <a:rPr lang="en-US" sz="2400" dirty="0" smtClean="0"/>
              <a:t>Consumed </a:t>
            </a:r>
            <a:r>
              <a:rPr lang="en-US" sz="2400" dirty="0"/>
              <a:t>with that which it was </a:t>
            </a:r>
            <a:r>
              <a:rPr lang="en-US" sz="2400" dirty="0" err="1"/>
              <a:t>nourish'd</a:t>
            </a:r>
            <a:r>
              <a:rPr lang="en-US" sz="2400" dirty="0"/>
              <a:t> by. </a:t>
            </a:r>
            <a:br>
              <a:rPr lang="en-US" sz="2400" dirty="0"/>
            </a:br>
            <a:r>
              <a:rPr lang="en-US" sz="2400" dirty="0"/>
              <a:t>   This thou </a:t>
            </a:r>
            <a:r>
              <a:rPr lang="en-US" sz="2400" dirty="0" err="1"/>
              <a:t>perceivest</a:t>
            </a:r>
            <a:r>
              <a:rPr lang="en-US" sz="2400" dirty="0"/>
              <a:t>, which makes thy love more strong,</a:t>
            </a:r>
            <a:br>
              <a:rPr lang="en-US" sz="2400" dirty="0"/>
            </a:br>
            <a:r>
              <a:rPr lang="en-US" sz="2400" dirty="0"/>
              <a:t>   To love that well which thou must leave ere long.</a:t>
            </a:r>
          </a:p>
        </p:txBody>
      </p:sp>
    </p:spTree>
    <p:extLst>
      <p:ext uri="{BB962C8B-B14F-4D97-AF65-F5344CB8AC3E}">
        <p14:creationId xmlns:p14="http://schemas.microsoft.com/office/powerpoint/2010/main" val="233140429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0"/>
            <a:ext cx="7086600" cy="1143000"/>
          </a:xfrm>
        </p:spPr>
        <p:txBody>
          <a:bodyPr>
            <a:normAutofit/>
          </a:bodyPr>
          <a:lstStyle/>
          <a:p>
            <a:r>
              <a:rPr lang="en-US" b="1" dirty="0" smtClean="0"/>
              <a:t>Sonnet 30</a:t>
            </a:r>
            <a:br>
              <a:rPr lang="en-US" b="1" dirty="0" smtClean="0"/>
            </a:br>
            <a:r>
              <a:rPr lang="en-US" sz="1400" b="1" dirty="0" smtClean="0"/>
              <a:t>William Shakespeare</a:t>
            </a:r>
            <a:endParaRPr lang="en-US" sz="1400" dirty="0"/>
          </a:p>
        </p:txBody>
      </p:sp>
      <p:sp>
        <p:nvSpPr>
          <p:cNvPr id="3" name="Content Placeholder 2"/>
          <p:cNvSpPr>
            <a:spLocks noGrp="1"/>
          </p:cNvSpPr>
          <p:nvPr>
            <p:ph idx="1"/>
          </p:nvPr>
        </p:nvSpPr>
        <p:spPr>
          <a:xfrm>
            <a:off x="1143000" y="1143000"/>
            <a:ext cx="7467600" cy="5562600"/>
          </a:xfrm>
        </p:spPr>
        <p:txBody>
          <a:bodyPr>
            <a:normAutofit lnSpcReduction="10000"/>
          </a:bodyPr>
          <a:lstStyle/>
          <a:p>
            <a:pPr fontAlgn="t">
              <a:buNone/>
            </a:pPr>
            <a:r>
              <a:rPr lang="en-US" sz="2400" dirty="0"/>
              <a:t>When to the sessions of sweet silent </a:t>
            </a:r>
            <a:r>
              <a:rPr lang="en-US" sz="2400" dirty="0" smtClean="0"/>
              <a:t>thought</a:t>
            </a:r>
          </a:p>
          <a:p>
            <a:pPr fontAlgn="t">
              <a:buNone/>
            </a:pPr>
            <a:r>
              <a:rPr lang="en-US" sz="2400" dirty="0" smtClean="0"/>
              <a:t>I </a:t>
            </a:r>
            <a:r>
              <a:rPr lang="en-US" sz="2400" dirty="0"/>
              <a:t>summon up remembrance of things past, </a:t>
            </a:r>
            <a:endParaRPr lang="en-US" sz="2400" dirty="0" smtClean="0"/>
          </a:p>
          <a:p>
            <a:pPr fontAlgn="t">
              <a:buNone/>
            </a:pPr>
            <a:r>
              <a:rPr lang="en-US" sz="2400" dirty="0" smtClean="0"/>
              <a:t>I </a:t>
            </a:r>
            <a:r>
              <a:rPr lang="en-US" sz="2400" dirty="0"/>
              <a:t>sigh the lack of many a thing I sought, </a:t>
            </a:r>
            <a:endParaRPr lang="en-US" sz="2400" dirty="0" smtClean="0"/>
          </a:p>
          <a:p>
            <a:pPr fontAlgn="t">
              <a:buNone/>
            </a:pPr>
            <a:r>
              <a:rPr lang="en-US" sz="2400" dirty="0" smtClean="0"/>
              <a:t>And </a:t>
            </a:r>
            <a:r>
              <a:rPr lang="en-US" sz="2400" dirty="0"/>
              <a:t>with old woes new wail my dear time's </a:t>
            </a:r>
            <a:r>
              <a:rPr lang="en-US" sz="2400" dirty="0" smtClean="0"/>
              <a:t>waste:</a:t>
            </a:r>
          </a:p>
          <a:p>
            <a:pPr fontAlgn="t">
              <a:buNone/>
            </a:pPr>
            <a:r>
              <a:rPr lang="en-US" sz="2400" dirty="0" smtClean="0"/>
              <a:t>Then </a:t>
            </a:r>
            <a:r>
              <a:rPr lang="en-US" sz="2400" dirty="0"/>
              <a:t>can I drown an eye, unused to flow, </a:t>
            </a:r>
            <a:endParaRPr lang="en-US" sz="2400" dirty="0" smtClean="0"/>
          </a:p>
          <a:p>
            <a:pPr fontAlgn="t">
              <a:buNone/>
            </a:pPr>
            <a:r>
              <a:rPr lang="en-US" sz="2400" dirty="0" smtClean="0"/>
              <a:t>For </a:t>
            </a:r>
            <a:r>
              <a:rPr lang="en-US" sz="2400" dirty="0"/>
              <a:t>precious friends hid in death's dateless night</a:t>
            </a:r>
            <a:r>
              <a:rPr lang="en-US" sz="2400" dirty="0" smtClean="0"/>
              <a:t>,</a:t>
            </a:r>
          </a:p>
          <a:p>
            <a:pPr fontAlgn="t">
              <a:buNone/>
            </a:pPr>
            <a:r>
              <a:rPr lang="en-US" sz="2400" dirty="0" smtClean="0"/>
              <a:t>And </a:t>
            </a:r>
            <a:r>
              <a:rPr lang="en-US" sz="2400" dirty="0"/>
              <a:t>weep afresh love's long since </a:t>
            </a:r>
            <a:r>
              <a:rPr lang="en-US" sz="2400" dirty="0" err="1"/>
              <a:t>cancell'd</a:t>
            </a:r>
            <a:r>
              <a:rPr lang="en-US" sz="2400" dirty="0"/>
              <a:t> woe, </a:t>
            </a:r>
            <a:endParaRPr lang="en-US" sz="2400" dirty="0" smtClean="0"/>
          </a:p>
          <a:p>
            <a:pPr fontAlgn="t">
              <a:buNone/>
            </a:pPr>
            <a:r>
              <a:rPr lang="en-US" sz="2400" dirty="0" smtClean="0"/>
              <a:t>And </a:t>
            </a:r>
            <a:r>
              <a:rPr lang="en-US" sz="2400" dirty="0"/>
              <a:t>moan the expense of many a </a:t>
            </a:r>
            <a:r>
              <a:rPr lang="en-US" sz="2400" dirty="0" err="1"/>
              <a:t>vanish'd</a:t>
            </a:r>
            <a:r>
              <a:rPr lang="en-US" sz="2400" dirty="0"/>
              <a:t> sight: </a:t>
            </a:r>
            <a:endParaRPr lang="en-US" sz="2400" dirty="0" smtClean="0"/>
          </a:p>
          <a:p>
            <a:pPr fontAlgn="t">
              <a:buNone/>
            </a:pPr>
            <a:r>
              <a:rPr lang="en-US" sz="2400" dirty="0" smtClean="0"/>
              <a:t>Then </a:t>
            </a:r>
            <a:r>
              <a:rPr lang="en-US" sz="2400" dirty="0"/>
              <a:t>can I grieve at grievances foregone, </a:t>
            </a:r>
            <a:endParaRPr lang="en-US" sz="2400" dirty="0" smtClean="0"/>
          </a:p>
          <a:p>
            <a:pPr fontAlgn="t">
              <a:buNone/>
            </a:pPr>
            <a:r>
              <a:rPr lang="en-US" sz="2400" dirty="0" smtClean="0"/>
              <a:t>And </a:t>
            </a:r>
            <a:r>
              <a:rPr lang="en-US" sz="2400" dirty="0"/>
              <a:t>heavily from woe to woe tell o'er </a:t>
            </a:r>
            <a:endParaRPr lang="en-US" sz="2400" dirty="0" smtClean="0"/>
          </a:p>
          <a:p>
            <a:pPr fontAlgn="t">
              <a:buNone/>
            </a:pPr>
            <a:r>
              <a:rPr lang="en-US" sz="2400" dirty="0" smtClean="0"/>
              <a:t>The </a:t>
            </a:r>
            <a:r>
              <a:rPr lang="en-US" sz="2400" dirty="0"/>
              <a:t>sad account of fore-bemoaned moan, </a:t>
            </a:r>
            <a:endParaRPr lang="en-US" sz="2400" dirty="0" smtClean="0"/>
          </a:p>
          <a:p>
            <a:pPr fontAlgn="t">
              <a:buNone/>
            </a:pPr>
            <a:r>
              <a:rPr lang="en-US" sz="2400" dirty="0" smtClean="0"/>
              <a:t>Which </a:t>
            </a:r>
            <a:r>
              <a:rPr lang="en-US" sz="2400" dirty="0"/>
              <a:t>I new pay as if not paid before. </a:t>
            </a:r>
            <a:br>
              <a:rPr lang="en-US" sz="2400" dirty="0"/>
            </a:br>
            <a:r>
              <a:rPr lang="en-US" sz="2400" dirty="0"/>
              <a:t>But if the while I think on thee, dear friend,</a:t>
            </a:r>
            <a:br>
              <a:rPr lang="en-US" sz="2400" dirty="0"/>
            </a:br>
            <a:r>
              <a:rPr lang="en-US" sz="2400" dirty="0"/>
              <a:t>All losses are restored and sorrows end. </a:t>
            </a:r>
          </a:p>
        </p:txBody>
      </p:sp>
    </p:spTree>
    <p:extLst>
      <p:ext uri="{BB962C8B-B14F-4D97-AF65-F5344CB8AC3E}">
        <p14:creationId xmlns:p14="http://schemas.microsoft.com/office/powerpoint/2010/main" val="409522255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0"/>
            <a:ext cx="7086600" cy="1143000"/>
          </a:xfrm>
        </p:spPr>
        <p:txBody>
          <a:bodyPr>
            <a:normAutofit/>
          </a:bodyPr>
          <a:lstStyle/>
          <a:p>
            <a:r>
              <a:rPr lang="en-US" b="1" dirty="0" smtClean="0"/>
              <a:t>Sonnet 130</a:t>
            </a:r>
            <a:br>
              <a:rPr lang="en-US" b="1" dirty="0" smtClean="0"/>
            </a:br>
            <a:r>
              <a:rPr lang="en-US" sz="1400" b="1" dirty="0" smtClean="0"/>
              <a:t>William Shakespeare</a:t>
            </a:r>
            <a:endParaRPr lang="en-US" sz="1400" dirty="0"/>
          </a:p>
        </p:txBody>
      </p:sp>
      <p:sp>
        <p:nvSpPr>
          <p:cNvPr id="3" name="Content Placeholder 2"/>
          <p:cNvSpPr>
            <a:spLocks noGrp="1"/>
          </p:cNvSpPr>
          <p:nvPr>
            <p:ph idx="1"/>
          </p:nvPr>
        </p:nvSpPr>
        <p:spPr>
          <a:xfrm>
            <a:off x="1143000" y="1219200"/>
            <a:ext cx="7467600" cy="5562600"/>
          </a:xfrm>
        </p:spPr>
        <p:txBody>
          <a:bodyPr>
            <a:normAutofit lnSpcReduction="10000"/>
          </a:bodyPr>
          <a:lstStyle/>
          <a:p>
            <a:pPr fontAlgn="t">
              <a:buNone/>
            </a:pPr>
            <a:r>
              <a:rPr lang="en-US" sz="2400" dirty="0"/>
              <a:t>My mistress' eyes are nothing like the sun</a:t>
            </a:r>
            <a:r>
              <a:rPr lang="en-US" sz="2400" dirty="0" smtClean="0"/>
              <a:t>;</a:t>
            </a:r>
          </a:p>
          <a:p>
            <a:pPr fontAlgn="t">
              <a:buNone/>
            </a:pPr>
            <a:r>
              <a:rPr lang="en-US" sz="2400" dirty="0" smtClean="0"/>
              <a:t>Coral </a:t>
            </a:r>
            <a:r>
              <a:rPr lang="en-US" sz="2400" dirty="0"/>
              <a:t>is far more red than her lips' red</a:t>
            </a:r>
            <a:r>
              <a:rPr lang="en-US" sz="2400" dirty="0" smtClean="0"/>
              <a:t>;</a:t>
            </a:r>
          </a:p>
          <a:p>
            <a:pPr fontAlgn="t">
              <a:buNone/>
            </a:pPr>
            <a:r>
              <a:rPr lang="en-US" sz="2400" dirty="0" smtClean="0"/>
              <a:t>If </a:t>
            </a:r>
            <a:r>
              <a:rPr lang="en-US" sz="2400" dirty="0"/>
              <a:t>snow be white, why then her breasts are dun</a:t>
            </a:r>
            <a:r>
              <a:rPr lang="en-US" sz="2400" dirty="0" smtClean="0"/>
              <a:t>;</a:t>
            </a:r>
          </a:p>
          <a:p>
            <a:pPr fontAlgn="t">
              <a:buNone/>
            </a:pPr>
            <a:r>
              <a:rPr lang="en-US" sz="2400" dirty="0" smtClean="0"/>
              <a:t>If </a:t>
            </a:r>
            <a:r>
              <a:rPr lang="en-US" sz="2400" dirty="0"/>
              <a:t>hairs be wires, black wires grow on her </a:t>
            </a:r>
            <a:r>
              <a:rPr lang="en-US" sz="2400" dirty="0" smtClean="0"/>
              <a:t>head.</a:t>
            </a:r>
          </a:p>
          <a:p>
            <a:pPr fontAlgn="t">
              <a:buNone/>
            </a:pPr>
            <a:r>
              <a:rPr lang="en-US" sz="2400" dirty="0" smtClean="0"/>
              <a:t>I </a:t>
            </a:r>
            <a:r>
              <a:rPr lang="en-US" sz="2400" dirty="0"/>
              <a:t>have seen roses damask'd, red and white</a:t>
            </a:r>
            <a:r>
              <a:rPr lang="en-US" sz="2400" dirty="0" smtClean="0"/>
              <a:t>,</a:t>
            </a:r>
          </a:p>
          <a:p>
            <a:pPr fontAlgn="t">
              <a:buNone/>
            </a:pPr>
            <a:r>
              <a:rPr lang="en-US" sz="2400" dirty="0" smtClean="0"/>
              <a:t>But </a:t>
            </a:r>
            <a:r>
              <a:rPr lang="en-US" sz="2400" dirty="0"/>
              <a:t>no such roses see I in her cheeks; </a:t>
            </a:r>
            <a:endParaRPr lang="en-US" sz="2400" dirty="0" smtClean="0"/>
          </a:p>
          <a:p>
            <a:pPr fontAlgn="t">
              <a:buNone/>
            </a:pPr>
            <a:r>
              <a:rPr lang="en-US" sz="2400" dirty="0" smtClean="0"/>
              <a:t>And </a:t>
            </a:r>
            <a:r>
              <a:rPr lang="en-US" sz="2400" dirty="0"/>
              <a:t>in some perfumes is there more </a:t>
            </a:r>
            <a:r>
              <a:rPr lang="en-US" sz="2400" dirty="0" smtClean="0"/>
              <a:t>delight</a:t>
            </a:r>
          </a:p>
          <a:p>
            <a:pPr fontAlgn="t">
              <a:buNone/>
            </a:pPr>
            <a:r>
              <a:rPr lang="en-US" sz="2400" dirty="0" smtClean="0"/>
              <a:t>Than </a:t>
            </a:r>
            <a:r>
              <a:rPr lang="en-US" sz="2400" dirty="0"/>
              <a:t>in the breath that from my mistress </a:t>
            </a:r>
            <a:r>
              <a:rPr lang="en-US" sz="2400" dirty="0" smtClean="0"/>
              <a:t>reeks.</a:t>
            </a:r>
          </a:p>
          <a:p>
            <a:pPr fontAlgn="t">
              <a:buNone/>
            </a:pPr>
            <a:r>
              <a:rPr lang="en-US" sz="2400" dirty="0" smtClean="0"/>
              <a:t>I </a:t>
            </a:r>
            <a:r>
              <a:rPr lang="en-US" sz="2400" dirty="0"/>
              <a:t>love to hear her speak, yet well I </a:t>
            </a:r>
            <a:r>
              <a:rPr lang="en-US" sz="2400" dirty="0" smtClean="0"/>
              <a:t>know</a:t>
            </a:r>
          </a:p>
          <a:p>
            <a:pPr fontAlgn="t">
              <a:buNone/>
            </a:pPr>
            <a:r>
              <a:rPr lang="en-US" sz="2400" dirty="0" smtClean="0"/>
              <a:t>That </a:t>
            </a:r>
            <a:r>
              <a:rPr lang="en-US" sz="2400" dirty="0"/>
              <a:t>music hath a far more pleasing sound</a:t>
            </a:r>
            <a:r>
              <a:rPr lang="en-US" sz="2400" dirty="0" smtClean="0"/>
              <a:t>;</a:t>
            </a:r>
          </a:p>
          <a:p>
            <a:pPr fontAlgn="t">
              <a:buNone/>
            </a:pPr>
            <a:r>
              <a:rPr lang="en-US" sz="2400" dirty="0" smtClean="0"/>
              <a:t>I </a:t>
            </a:r>
            <a:r>
              <a:rPr lang="en-US" sz="2400" dirty="0"/>
              <a:t>grant I never saw a goddess go</a:t>
            </a:r>
            <a:r>
              <a:rPr lang="en-US" sz="2400" dirty="0" smtClean="0"/>
              <a:t>;</a:t>
            </a:r>
          </a:p>
          <a:p>
            <a:pPr fontAlgn="t">
              <a:buNone/>
            </a:pPr>
            <a:r>
              <a:rPr lang="en-US" sz="2400" dirty="0" smtClean="0"/>
              <a:t>My </a:t>
            </a:r>
            <a:r>
              <a:rPr lang="en-US" sz="2400" dirty="0"/>
              <a:t>mistress, when she walks, treads on the ground:</a:t>
            </a:r>
            <a:br>
              <a:rPr lang="en-US" sz="2400" dirty="0"/>
            </a:br>
            <a:r>
              <a:rPr lang="en-US" sz="2400" dirty="0"/>
              <a:t>   And yet, by heaven, I think my love as rare</a:t>
            </a:r>
            <a:br>
              <a:rPr lang="en-US" sz="2400" dirty="0"/>
            </a:br>
            <a:r>
              <a:rPr lang="en-US" sz="2400" dirty="0"/>
              <a:t>   As any she belied with false compare. </a:t>
            </a:r>
          </a:p>
        </p:txBody>
      </p:sp>
    </p:spTree>
    <p:extLst>
      <p:ext uri="{BB962C8B-B14F-4D97-AF65-F5344CB8AC3E}">
        <p14:creationId xmlns:p14="http://schemas.microsoft.com/office/powerpoint/2010/main" val="362688299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Meter</a:t>
            </a:r>
            <a:endParaRPr lang="en-US" dirty="0"/>
          </a:p>
        </p:txBody>
      </p:sp>
      <p:sp>
        <p:nvSpPr>
          <p:cNvPr id="3" name="Content Placeholder 2"/>
          <p:cNvSpPr>
            <a:spLocks noGrp="1"/>
          </p:cNvSpPr>
          <p:nvPr>
            <p:ph idx="1"/>
          </p:nvPr>
        </p:nvSpPr>
        <p:spPr>
          <a:xfrm>
            <a:off x="457200" y="2332037"/>
            <a:ext cx="8229600" cy="2239963"/>
          </a:xfrm>
        </p:spPr>
        <p:txBody>
          <a:bodyPr>
            <a:normAutofit/>
          </a:bodyPr>
          <a:lstStyle/>
          <a:p>
            <a:pPr>
              <a:buFont typeface="Wingdings" pitchFamily="2" charset="2"/>
              <a:buChar char="§"/>
            </a:pPr>
            <a:r>
              <a:rPr lang="en-US" dirty="0" smtClean="0"/>
              <a:t>The basic rhythmic structure of a line of verse or prose.</a:t>
            </a:r>
            <a:endParaRPr 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Stress</a:t>
            </a:r>
            <a:endParaRPr lang="en-US" dirty="0"/>
          </a:p>
        </p:txBody>
      </p:sp>
      <p:sp>
        <p:nvSpPr>
          <p:cNvPr id="3" name="Content Placeholder 2"/>
          <p:cNvSpPr>
            <a:spLocks noGrp="1"/>
          </p:cNvSpPr>
          <p:nvPr>
            <p:ph idx="1"/>
          </p:nvPr>
        </p:nvSpPr>
        <p:spPr>
          <a:xfrm>
            <a:off x="457200" y="1447800"/>
            <a:ext cx="8229600" cy="4678363"/>
          </a:xfrm>
        </p:spPr>
        <p:txBody>
          <a:bodyPr/>
          <a:lstStyle/>
          <a:p>
            <a:pPr>
              <a:buFont typeface="Wingdings" pitchFamily="2" charset="2"/>
              <a:buChar char="§"/>
            </a:pPr>
            <a:r>
              <a:rPr lang="en-US" dirty="0" smtClean="0"/>
              <a:t>English speakers communicate using alternating stressed and unstressed syllables.</a:t>
            </a:r>
          </a:p>
          <a:p>
            <a:pPr algn="ctr">
              <a:buNone/>
            </a:pPr>
            <a:endParaRPr lang="en-US" i="1" dirty="0" smtClean="0"/>
          </a:p>
          <a:p>
            <a:pPr algn="ctr">
              <a:buNone/>
            </a:pPr>
            <a:r>
              <a:rPr lang="en-US" dirty="0" smtClean="0"/>
              <a:t>haberdasher</a:t>
            </a:r>
          </a:p>
          <a:p>
            <a:pPr algn="ctr">
              <a:buNone/>
            </a:pPr>
            <a:endParaRPr lang="en-US" i="1" dirty="0" smtClean="0"/>
          </a:p>
          <a:p>
            <a:pPr algn="ctr">
              <a:buNone/>
            </a:pPr>
            <a:r>
              <a:rPr lang="en-US" dirty="0" smtClean="0"/>
              <a:t>forgotten</a:t>
            </a:r>
          </a:p>
          <a:p>
            <a:pPr algn="ctr">
              <a:buNone/>
            </a:pPr>
            <a:endParaRPr lang="en-US" dirty="0" smtClean="0"/>
          </a:p>
          <a:p>
            <a:pPr algn="ctr">
              <a:buNone/>
            </a:pPr>
            <a:r>
              <a:rPr lang="en-US" dirty="0" smtClean="0"/>
              <a:t>Renaissance</a:t>
            </a:r>
            <a:endParaRPr 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Meter</a:t>
            </a:r>
            <a:endParaRPr lang="en-US" dirty="0"/>
          </a:p>
        </p:txBody>
      </p:sp>
      <p:sp>
        <p:nvSpPr>
          <p:cNvPr id="3" name="Content Placeholder 2"/>
          <p:cNvSpPr>
            <a:spLocks noGrp="1"/>
          </p:cNvSpPr>
          <p:nvPr>
            <p:ph idx="1"/>
          </p:nvPr>
        </p:nvSpPr>
        <p:spPr>
          <a:xfrm>
            <a:off x="1828800" y="2027237"/>
            <a:ext cx="6096000" cy="4678363"/>
          </a:xfrm>
        </p:spPr>
        <p:txBody>
          <a:bodyPr/>
          <a:lstStyle/>
          <a:p>
            <a:pPr>
              <a:lnSpc>
                <a:spcPct val="150000"/>
              </a:lnSpc>
              <a:buNone/>
            </a:pPr>
            <a:r>
              <a:rPr lang="en-US" dirty="0" smtClean="0"/>
              <a:t>Jack and Jill went up the hill </a:t>
            </a:r>
          </a:p>
          <a:p>
            <a:pPr>
              <a:lnSpc>
                <a:spcPct val="150000"/>
              </a:lnSpc>
              <a:buNone/>
            </a:pPr>
            <a:r>
              <a:rPr lang="en-US" dirty="0" smtClean="0"/>
              <a:t>	To fetch a pail of water. </a:t>
            </a:r>
          </a:p>
          <a:p>
            <a:pPr>
              <a:lnSpc>
                <a:spcPct val="150000"/>
              </a:lnSpc>
              <a:buNone/>
            </a:pPr>
            <a:r>
              <a:rPr lang="en-US" dirty="0" smtClean="0"/>
              <a:t>Jack fell down and broke his crown, </a:t>
            </a:r>
          </a:p>
          <a:p>
            <a:pPr>
              <a:lnSpc>
                <a:spcPct val="150000"/>
              </a:lnSpc>
              <a:buNone/>
            </a:pPr>
            <a:r>
              <a:rPr lang="en-US" dirty="0" smtClean="0"/>
              <a:t>And Jill came tumbling after.</a:t>
            </a:r>
          </a:p>
          <a:p>
            <a:pPr algn="ctr">
              <a:buNone/>
            </a:pPr>
            <a:endParaRPr lang="en-US" i="1"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Iambic Pentameter</a:t>
            </a:r>
            <a:endParaRPr lang="en-US" dirty="0"/>
          </a:p>
        </p:txBody>
      </p:sp>
      <p:sp>
        <p:nvSpPr>
          <p:cNvPr id="3" name="Content Placeholder 2"/>
          <p:cNvSpPr>
            <a:spLocks noGrp="1"/>
          </p:cNvSpPr>
          <p:nvPr>
            <p:ph idx="1"/>
          </p:nvPr>
        </p:nvSpPr>
        <p:spPr>
          <a:xfrm>
            <a:off x="457200" y="1570037"/>
            <a:ext cx="8458200" cy="4678363"/>
          </a:xfrm>
        </p:spPr>
        <p:txBody>
          <a:bodyPr/>
          <a:lstStyle/>
          <a:p>
            <a:pPr>
              <a:buFont typeface="Wingdings" pitchFamily="2" charset="2"/>
              <a:buChar char="§"/>
            </a:pPr>
            <a:r>
              <a:rPr lang="en-US" dirty="0" smtClean="0"/>
              <a:t>Groups of syllables are called </a:t>
            </a:r>
            <a:r>
              <a:rPr lang="en-US" i="1" dirty="0" smtClean="0"/>
              <a:t>feet.</a:t>
            </a:r>
          </a:p>
          <a:p>
            <a:pPr>
              <a:buNone/>
            </a:pPr>
            <a:r>
              <a:rPr lang="en-US" i="1" dirty="0" smtClean="0"/>
              <a:t>		</a:t>
            </a:r>
          </a:p>
          <a:p>
            <a:pPr>
              <a:buFont typeface="Wingdings" pitchFamily="2" charset="2"/>
              <a:buChar char="§"/>
            </a:pPr>
            <a:r>
              <a:rPr lang="en-US" dirty="0" smtClean="0"/>
              <a:t>An </a:t>
            </a:r>
            <a:r>
              <a:rPr lang="en-US" i="1" dirty="0" smtClean="0"/>
              <a:t>iambic foot</a:t>
            </a:r>
            <a:r>
              <a:rPr lang="en-US" dirty="0" smtClean="0"/>
              <a:t> has one stressed syllable and one unstressed syllable</a:t>
            </a:r>
          </a:p>
          <a:p>
            <a:pPr>
              <a:buFont typeface="Wingdings" pitchFamily="2" charset="2"/>
              <a:buChar char="§"/>
            </a:pPr>
            <a:endParaRPr lang="en-US" dirty="0" smtClean="0"/>
          </a:p>
          <a:p>
            <a:pPr>
              <a:buFont typeface="Wingdings" pitchFamily="2" charset="2"/>
              <a:buChar char="§"/>
            </a:pPr>
            <a:r>
              <a:rPr lang="en-US" dirty="0" smtClean="0"/>
              <a:t>How many </a:t>
            </a:r>
            <a:r>
              <a:rPr lang="en-US" i="1" dirty="0" smtClean="0"/>
              <a:t>feet </a:t>
            </a:r>
            <a:r>
              <a:rPr lang="en-US" dirty="0" smtClean="0"/>
              <a:t>in a line of </a:t>
            </a:r>
            <a:r>
              <a:rPr lang="en-US" i="1" dirty="0" smtClean="0"/>
              <a:t>iambic pentameter</a:t>
            </a:r>
            <a:r>
              <a:rPr lang="en-US" dirty="0" smtClean="0"/>
              <a:t>?</a:t>
            </a:r>
          </a:p>
          <a:p>
            <a:pPr>
              <a:buNone/>
            </a:pPr>
            <a:r>
              <a:rPr lang="en-US" dirty="0" smtClean="0"/>
              <a:t>		</a:t>
            </a:r>
          </a:p>
          <a:p>
            <a:pPr>
              <a:buNone/>
            </a:pPr>
            <a:endParaRPr lang="en-US" dirty="0" smtClean="0"/>
          </a:p>
          <a:p>
            <a:pPr algn="ctr">
              <a:buNone/>
            </a:pPr>
            <a:endParaRPr lang="en-US" i="1" dirty="0"/>
          </a:p>
        </p:txBody>
      </p:sp>
      <p:pic>
        <p:nvPicPr>
          <p:cNvPr id="1026" name="Picture 2" descr="C:\Documents and Settings\zachary.cyphers\Local Settings\Temporary Internet Files\Content.IE5\0WJYKU0Z\MP900409395[1].jpg"/>
          <p:cNvPicPr>
            <a:picLocks noChangeAspect="1" noChangeArrowheads="1"/>
          </p:cNvPicPr>
          <p:nvPr/>
        </p:nvPicPr>
        <p:blipFill>
          <a:blip r:embed="rId2" cstate="print"/>
          <a:srcRect/>
          <a:stretch>
            <a:fillRect/>
          </a:stretch>
        </p:blipFill>
        <p:spPr bwMode="auto">
          <a:xfrm>
            <a:off x="6934200" y="0"/>
            <a:ext cx="2209800" cy="2209800"/>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362200" y="2667000"/>
            <a:ext cx="6096000" cy="1600200"/>
          </a:xfrm>
        </p:spPr>
        <p:txBody>
          <a:bodyPr>
            <a:normAutofit/>
          </a:bodyPr>
          <a:lstStyle/>
          <a:p>
            <a:pPr>
              <a:buNone/>
            </a:pPr>
            <a:r>
              <a:rPr lang="en-US" sz="3600" dirty="0" smtClean="0"/>
              <a:t>Huh?</a:t>
            </a:r>
            <a:endParaRPr lang="en-US" sz="3600" dirty="0"/>
          </a:p>
        </p:txBody>
      </p:sp>
      <p:pic>
        <p:nvPicPr>
          <p:cNvPr id="5" name="Picture 4" descr="confused.jpg"/>
          <p:cNvPicPr>
            <a:picLocks noChangeAspect="1"/>
          </p:cNvPicPr>
          <p:nvPr/>
        </p:nvPicPr>
        <p:blipFill>
          <a:blip r:embed="rId2" cstate="print"/>
          <a:stretch>
            <a:fillRect/>
          </a:stretch>
        </p:blipFill>
        <p:spPr>
          <a:xfrm>
            <a:off x="4572000" y="914400"/>
            <a:ext cx="3374136" cy="5017303"/>
          </a:xfrm>
          <a:prstGeom prst="rect">
            <a:avLst/>
          </a:prstGeom>
        </p:spPr>
      </p:pic>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Iambic Pentameter</a:t>
            </a:r>
            <a:endParaRPr lang="en-US" dirty="0"/>
          </a:p>
        </p:txBody>
      </p:sp>
      <p:sp>
        <p:nvSpPr>
          <p:cNvPr id="3" name="Content Placeholder 2"/>
          <p:cNvSpPr>
            <a:spLocks noGrp="1"/>
          </p:cNvSpPr>
          <p:nvPr>
            <p:ph idx="1"/>
          </p:nvPr>
        </p:nvSpPr>
        <p:spPr>
          <a:xfrm>
            <a:off x="457200" y="1570037"/>
            <a:ext cx="8458200" cy="4678363"/>
          </a:xfrm>
        </p:spPr>
        <p:txBody>
          <a:bodyPr/>
          <a:lstStyle/>
          <a:p>
            <a:pPr>
              <a:buFont typeface="Wingdings" pitchFamily="2" charset="2"/>
              <a:buChar char="§"/>
            </a:pPr>
            <a:r>
              <a:rPr lang="en-US" dirty="0" smtClean="0"/>
              <a:t>Groups of syllables are called </a:t>
            </a:r>
            <a:r>
              <a:rPr lang="en-US" i="1" dirty="0" smtClean="0"/>
              <a:t>feet.</a:t>
            </a:r>
          </a:p>
          <a:p>
            <a:pPr>
              <a:buNone/>
            </a:pPr>
            <a:r>
              <a:rPr lang="en-US" i="1" dirty="0" smtClean="0"/>
              <a:t>		</a:t>
            </a:r>
          </a:p>
          <a:p>
            <a:pPr>
              <a:buFont typeface="Wingdings" pitchFamily="2" charset="2"/>
              <a:buChar char="§"/>
            </a:pPr>
            <a:r>
              <a:rPr lang="en-US" dirty="0" smtClean="0"/>
              <a:t>An </a:t>
            </a:r>
            <a:r>
              <a:rPr lang="en-US" i="1" dirty="0" smtClean="0"/>
              <a:t>iambic foot</a:t>
            </a:r>
            <a:r>
              <a:rPr lang="en-US" dirty="0" smtClean="0"/>
              <a:t> has one stressed syllable and one unstressed syllable</a:t>
            </a:r>
          </a:p>
          <a:p>
            <a:pPr>
              <a:buFont typeface="Wingdings" pitchFamily="2" charset="2"/>
              <a:buChar char="§"/>
            </a:pPr>
            <a:endParaRPr lang="en-US" dirty="0" smtClean="0"/>
          </a:p>
          <a:p>
            <a:pPr>
              <a:buFont typeface="Wingdings" pitchFamily="2" charset="2"/>
              <a:buChar char="§"/>
            </a:pPr>
            <a:r>
              <a:rPr lang="en-US" dirty="0" smtClean="0"/>
              <a:t>How many </a:t>
            </a:r>
            <a:r>
              <a:rPr lang="en-US" i="1" dirty="0" smtClean="0"/>
              <a:t>feet </a:t>
            </a:r>
            <a:r>
              <a:rPr lang="en-US" dirty="0" smtClean="0"/>
              <a:t>in a line of </a:t>
            </a:r>
            <a:r>
              <a:rPr lang="en-US" i="1" dirty="0" smtClean="0"/>
              <a:t>iambic pentameter</a:t>
            </a:r>
            <a:r>
              <a:rPr lang="en-US" dirty="0" smtClean="0"/>
              <a:t>?</a:t>
            </a:r>
          </a:p>
          <a:p>
            <a:pPr>
              <a:buNone/>
            </a:pPr>
            <a:r>
              <a:rPr lang="en-US" dirty="0" smtClean="0"/>
              <a:t>		</a:t>
            </a:r>
          </a:p>
          <a:p>
            <a:pPr>
              <a:buNone/>
            </a:pPr>
            <a:endParaRPr lang="en-US" dirty="0" smtClean="0"/>
          </a:p>
          <a:p>
            <a:pPr algn="ctr">
              <a:buNone/>
            </a:pPr>
            <a:endParaRPr lang="en-US" i="1" dirty="0"/>
          </a:p>
        </p:txBody>
      </p:sp>
      <p:pic>
        <p:nvPicPr>
          <p:cNvPr id="1026" name="Picture 2" descr="C:\Documents and Settings\zachary.cyphers\Local Settings\Temporary Internet Files\Content.IE5\0WJYKU0Z\MP900409395[1].jpg"/>
          <p:cNvPicPr>
            <a:picLocks noChangeAspect="1" noChangeArrowheads="1"/>
          </p:cNvPicPr>
          <p:nvPr/>
        </p:nvPicPr>
        <p:blipFill>
          <a:blip r:embed="rId2" cstate="print"/>
          <a:srcRect/>
          <a:stretch>
            <a:fillRect/>
          </a:stretch>
        </p:blipFill>
        <p:spPr bwMode="auto">
          <a:xfrm>
            <a:off x="6934200" y="0"/>
            <a:ext cx="2209800" cy="2209800"/>
          </a:xfrm>
          <a:prstGeom prst="rect">
            <a:avLst/>
          </a:prstGeom>
          <a:noFill/>
        </p:spPr>
      </p:pic>
      <p:pic>
        <p:nvPicPr>
          <p:cNvPr id="1027" name="Picture 3" descr="C:\Documents and Settings\zachary.cyphers\Local Settings\Temporary Internet Files\Content.IE5\MKV6WG9W\MC900048069[1].wmf"/>
          <p:cNvPicPr>
            <a:picLocks noChangeAspect="1" noChangeArrowheads="1"/>
          </p:cNvPicPr>
          <p:nvPr/>
        </p:nvPicPr>
        <p:blipFill>
          <a:blip r:embed="rId3" cstate="print"/>
          <a:srcRect/>
          <a:stretch>
            <a:fillRect/>
          </a:stretch>
        </p:blipFill>
        <p:spPr bwMode="auto">
          <a:xfrm>
            <a:off x="4038600" y="5105400"/>
            <a:ext cx="897941" cy="1436522"/>
          </a:xfrm>
          <a:prstGeom prst="rect">
            <a:avLst/>
          </a:prstGeom>
          <a:noFill/>
        </p:spPr>
      </p:pic>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Iambic Pentameter</a:t>
            </a:r>
            <a:endParaRPr lang="en-US" dirty="0"/>
          </a:p>
        </p:txBody>
      </p:sp>
      <p:sp>
        <p:nvSpPr>
          <p:cNvPr id="3" name="Content Placeholder 2"/>
          <p:cNvSpPr>
            <a:spLocks noGrp="1"/>
          </p:cNvSpPr>
          <p:nvPr>
            <p:ph idx="1"/>
          </p:nvPr>
        </p:nvSpPr>
        <p:spPr>
          <a:xfrm>
            <a:off x="457200" y="1874837"/>
            <a:ext cx="8229600" cy="4525963"/>
          </a:xfrm>
        </p:spPr>
        <p:txBody>
          <a:bodyPr/>
          <a:lstStyle/>
          <a:p>
            <a:pPr algn="ctr">
              <a:buNone/>
            </a:pPr>
            <a:r>
              <a:rPr lang="en-US" i="1" dirty="0" smtClean="0"/>
              <a:t>Shall I compare thee to a summer’s day?</a:t>
            </a:r>
          </a:p>
          <a:p>
            <a:pPr algn="ctr">
              <a:buNone/>
            </a:pPr>
            <a:endParaRPr lang="en-US" i="1" dirty="0" smtClean="0"/>
          </a:p>
          <a:p>
            <a:pPr algn="ctr">
              <a:buNone/>
            </a:pPr>
            <a:r>
              <a:rPr lang="en-US" i="1" dirty="0" smtClean="0"/>
              <a:t>No longer mourn for me when I am dead</a:t>
            </a:r>
          </a:p>
          <a:p>
            <a:pPr algn="ctr">
              <a:buNone/>
            </a:pPr>
            <a:endParaRPr lang="en-US" i="1" dirty="0" smtClean="0"/>
          </a:p>
          <a:p>
            <a:pPr algn="ctr">
              <a:buNone/>
            </a:pPr>
            <a:r>
              <a:rPr lang="en-US" i="1" dirty="0" smtClean="0"/>
              <a:t>My mistress’ eyes are nothing like the sun</a:t>
            </a:r>
          </a:p>
          <a:p>
            <a:pPr algn="ctr">
              <a:buNone/>
            </a:pPr>
            <a:endParaRPr lang="en-US" i="1" dirty="0" smtClean="0"/>
          </a:p>
          <a:p>
            <a:pPr algn="ctr">
              <a:buNone/>
            </a:pPr>
            <a:endParaRPr lang="en-US" i="1"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2819400"/>
            <a:ext cx="8229600" cy="1828800"/>
          </a:xfrm>
        </p:spPr>
        <p:txBody>
          <a:bodyPr>
            <a:normAutofit/>
          </a:bodyPr>
          <a:lstStyle/>
          <a:p>
            <a:pPr algn="ctr">
              <a:buNone/>
            </a:pPr>
            <a:r>
              <a:rPr lang="en-US" sz="2400" dirty="0" smtClean="0"/>
              <a:t>_________________ is/are nothing like__________________</a:t>
            </a:r>
          </a:p>
          <a:p>
            <a:pPr>
              <a:buNone/>
            </a:pPr>
            <a:r>
              <a:rPr lang="en-US" sz="1600" dirty="0" smtClean="0"/>
              <a:t>             4 beats                                                                                        2 beats</a:t>
            </a:r>
            <a:endParaRPr lang="en-US" sz="1600"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Sonnet Maker.jpg"/>
          <p:cNvPicPr>
            <a:picLocks noGrp="1" noChangeAspect="1"/>
          </p:cNvPicPr>
          <p:nvPr>
            <p:ph idx="1"/>
          </p:nvPr>
        </p:nvPicPr>
        <p:blipFill>
          <a:blip r:embed="rId2" cstate="print"/>
          <a:stretch>
            <a:fillRect/>
          </a:stretch>
        </p:blipFill>
        <p:spPr>
          <a:xfrm>
            <a:off x="-76200" y="-76200"/>
            <a:ext cx="9372600" cy="7242463"/>
          </a:xfr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 sonnet?</a:t>
            </a:r>
            <a:endParaRPr lang="en-US" dirty="0"/>
          </a:p>
        </p:txBody>
      </p:sp>
      <p:sp>
        <p:nvSpPr>
          <p:cNvPr id="3" name="Content Placeholder 2"/>
          <p:cNvSpPr>
            <a:spLocks noGrp="1"/>
          </p:cNvSpPr>
          <p:nvPr>
            <p:ph idx="1"/>
          </p:nvPr>
        </p:nvSpPr>
        <p:spPr/>
        <p:txBody>
          <a:bodyPr/>
          <a:lstStyle/>
          <a:p>
            <a:r>
              <a:rPr lang="en-US" dirty="0" smtClean="0"/>
              <a:t>Basically, in a sonnet, you show two related but differing things to the reader in order to communicate something about them.</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r>
              <a:rPr lang="en-US" dirty="0" err="1" smtClean="0"/>
              <a:t>Petrarchan</a:t>
            </a:r>
            <a:r>
              <a:rPr lang="en-US" dirty="0" smtClean="0"/>
              <a:t> (Italian) Sonnets</a:t>
            </a:r>
            <a:endParaRPr lang="en-US" dirty="0"/>
          </a:p>
        </p:txBody>
      </p:sp>
      <p:pic>
        <p:nvPicPr>
          <p:cNvPr id="4" name="Content Placeholder 3" descr="Petrarch.jpg"/>
          <p:cNvPicPr>
            <a:picLocks noGrp="1" noChangeAspect="1"/>
          </p:cNvPicPr>
          <p:nvPr>
            <p:ph idx="1"/>
          </p:nvPr>
        </p:nvPicPr>
        <p:blipFill>
          <a:blip r:embed="rId2" cstate="print"/>
          <a:stretch>
            <a:fillRect/>
          </a:stretch>
        </p:blipFill>
        <p:spPr>
          <a:xfrm>
            <a:off x="381000" y="1676400"/>
            <a:ext cx="1981200" cy="2334172"/>
          </a:xfrm>
        </p:spPr>
      </p:pic>
      <p:sp>
        <p:nvSpPr>
          <p:cNvPr id="6" name="TextBox 5"/>
          <p:cNvSpPr txBox="1"/>
          <p:nvPr/>
        </p:nvSpPr>
        <p:spPr>
          <a:xfrm>
            <a:off x="2514600" y="1600200"/>
            <a:ext cx="6324600" cy="5078313"/>
          </a:xfrm>
          <a:prstGeom prst="rect">
            <a:avLst/>
          </a:prstGeom>
          <a:noFill/>
        </p:spPr>
        <p:txBody>
          <a:bodyPr wrap="square" rtlCol="0">
            <a:spAutoFit/>
          </a:bodyPr>
          <a:lstStyle/>
          <a:p>
            <a:r>
              <a:rPr lang="en-US" dirty="0" smtClean="0"/>
              <a:t>The form of Sonnet popularized by Petrarch is called the Italian or </a:t>
            </a:r>
            <a:r>
              <a:rPr lang="en-US" b="1" dirty="0" err="1" smtClean="0"/>
              <a:t>Petrarchan</a:t>
            </a:r>
            <a:r>
              <a:rPr lang="en-US" b="1" dirty="0" smtClean="0"/>
              <a:t> Sonnet</a:t>
            </a:r>
            <a:r>
              <a:rPr lang="en-US" dirty="0" smtClean="0"/>
              <a:t>.</a:t>
            </a:r>
          </a:p>
          <a:p>
            <a:endParaRPr lang="en-US" dirty="0"/>
          </a:p>
          <a:p>
            <a:r>
              <a:rPr lang="en-US" dirty="0" smtClean="0"/>
              <a:t>It has two parts: </a:t>
            </a:r>
          </a:p>
          <a:p>
            <a:endParaRPr lang="en-US" dirty="0"/>
          </a:p>
          <a:p>
            <a:r>
              <a:rPr lang="en-US" dirty="0" smtClean="0"/>
              <a:t>	An eight line section called </a:t>
            </a:r>
            <a:r>
              <a:rPr lang="en-US" b="1" dirty="0" smtClean="0">
                <a:solidFill>
                  <a:srgbClr val="FF0000"/>
                </a:solidFill>
              </a:rPr>
              <a:t>the octave</a:t>
            </a:r>
            <a:endParaRPr lang="en-US" dirty="0" smtClean="0">
              <a:solidFill>
                <a:srgbClr val="FF0000"/>
              </a:solidFill>
            </a:endParaRPr>
          </a:p>
          <a:p>
            <a:endParaRPr lang="en-US" dirty="0"/>
          </a:p>
          <a:p>
            <a:r>
              <a:rPr lang="en-US" dirty="0" smtClean="0"/>
              <a:t>	And a six line section called </a:t>
            </a:r>
            <a:r>
              <a:rPr lang="en-US" b="1" dirty="0" smtClean="0">
                <a:solidFill>
                  <a:srgbClr val="3366FF"/>
                </a:solidFill>
              </a:rPr>
              <a:t>the</a:t>
            </a:r>
            <a:r>
              <a:rPr lang="en-US" dirty="0" smtClean="0">
                <a:solidFill>
                  <a:srgbClr val="3366FF"/>
                </a:solidFill>
              </a:rPr>
              <a:t> </a:t>
            </a:r>
            <a:r>
              <a:rPr lang="en-US" b="1" dirty="0" smtClean="0">
                <a:solidFill>
                  <a:srgbClr val="3366FF"/>
                </a:solidFill>
              </a:rPr>
              <a:t>sestet</a:t>
            </a:r>
            <a:r>
              <a:rPr lang="en-US" b="1" dirty="0" smtClean="0"/>
              <a:t>.</a:t>
            </a:r>
          </a:p>
          <a:p>
            <a:endParaRPr lang="en-US" b="1" dirty="0"/>
          </a:p>
          <a:p>
            <a:r>
              <a:rPr lang="en-US" dirty="0" smtClean="0"/>
              <a:t>These two parts make up a </a:t>
            </a:r>
            <a:r>
              <a:rPr lang="en-US" b="1" i="1" dirty="0" smtClean="0">
                <a:solidFill>
                  <a:srgbClr val="C959D6"/>
                </a:solidFill>
              </a:rPr>
              <a:t>question-answer</a:t>
            </a:r>
            <a:r>
              <a:rPr lang="en-US" i="1" dirty="0" smtClean="0">
                <a:solidFill>
                  <a:srgbClr val="C959D6"/>
                </a:solidFill>
              </a:rPr>
              <a:t> </a:t>
            </a:r>
            <a:r>
              <a:rPr lang="en-US" dirty="0" smtClean="0"/>
              <a:t>or </a:t>
            </a:r>
            <a:r>
              <a:rPr lang="en-US" b="1" i="1" dirty="0" smtClean="0">
                <a:solidFill>
                  <a:srgbClr val="C959D6"/>
                </a:solidFill>
              </a:rPr>
              <a:t>problem-solution</a:t>
            </a:r>
            <a:r>
              <a:rPr lang="en-US" dirty="0" smtClean="0"/>
              <a:t>.</a:t>
            </a:r>
          </a:p>
          <a:p>
            <a:endParaRPr lang="en-US" dirty="0" smtClean="0"/>
          </a:p>
          <a:p>
            <a:endParaRPr lang="en-US" dirty="0"/>
          </a:p>
          <a:p>
            <a:r>
              <a:rPr lang="en-US" sz="2400" dirty="0" smtClean="0"/>
              <a:t>The transition between the two parts is called </a:t>
            </a:r>
            <a:r>
              <a:rPr lang="en-US" sz="2400" b="1" dirty="0" smtClean="0">
                <a:solidFill>
                  <a:schemeClr val="accent6">
                    <a:lumMod val="75000"/>
                  </a:schemeClr>
                </a:solidFill>
              </a:rPr>
              <a:t>the </a:t>
            </a:r>
            <a:r>
              <a:rPr lang="en-US" sz="2400" b="1" dirty="0" err="1" smtClean="0">
                <a:solidFill>
                  <a:schemeClr val="accent6">
                    <a:lumMod val="75000"/>
                  </a:schemeClr>
                </a:solidFill>
              </a:rPr>
              <a:t>volta</a:t>
            </a:r>
            <a:r>
              <a:rPr lang="en-US" sz="2400" dirty="0" smtClean="0">
                <a:solidFill>
                  <a:schemeClr val="accent6">
                    <a:lumMod val="75000"/>
                  </a:schemeClr>
                </a:solidFill>
              </a:rPr>
              <a:t> </a:t>
            </a:r>
            <a:r>
              <a:rPr lang="en-US" sz="2400" dirty="0" smtClean="0"/>
              <a:t>or</a:t>
            </a:r>
            <a:r>
              <a:rPr lang="en-US" sz="2400" dirty="0" smtClean="0">
                <a:solidFill>
                  <a:schemeClr val="accent6">
                    <a:lumMod val="75000"/>
                  </a:schemeClr>
                </a:solidFill>
              </a:rPr>
              <a:t> </a:t>
            </a:r>
            <a:r>
              <a:rPr lang="en-US" sz="2400" b="1" dirty="0" smtClean="0">
                <a:solidFill>
                  <a:schemeClr val="accent6">
                    <a:lumMod val="75000"/>
                  </a:schemeClr>
                </a:solidFill>
              </a:rPr>
              <a:t>turn</a:t>
            </a:r>
            <a:r>
              <a:rPr lang="en-US" sz="2400" dirty="0" smtClean="0">
                <a:solidFill>
                  <a:schemeClr val="accent6">
                    <a:lumMod val="75000"/>
                  </a:schemeClr>
                </a:solidFill>
              </a:rPr>
              <a:t> </a:t>
            </a:r>
            <a:r>
              <a:rPr lang="en-US" sz="2400" dirty="0" smtClean="0"/>
              <a:t>and is usually found around the ninth line.</a:t>
            </a:r>
          </a:p>
          <a:p>
            <a:endParaRPr lang="en-US" b="1" dirty="0"/>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US" dirty="0" smtClean="0"/>
              <a:t>Sonnet 42 - Petrarch</a:t>
            </a:r>
            <a:endParaRPr lang="en-US" dirty="0"/>
          </a:p>
        </p:txBody>
      </p:sp>
      <p:sp>
        <p:nvSpPr>
          <p:cNvPr id="3" name="Content Placeholder 2"/>
          <p:cNvSpPr>
            <a:spLocks noGrp="1"/>
          </p:cNvSpPr>
          <p:nvPr>
            <p:ph idx="1"/>
          </p:nvPr>
        </p:nvSpPr>
        <p:spPr>
          <a:xfrm>
            <a:off x="457200" y="838200"/>
            <a:ext cx="8229600" cy="5943600"/>
          </a:xfrm>
        </p:spPr>
        <p:txBody>
          <a:bodyPr>
            <a:normAutofit fontScale="62500" lnSpcReduction="20000"/>
          </a:bodyPr>
          <a:lstStyle/>
          <a:p>
            <a:pPr>
              <a:buNone/>
            </a:pPr>
            <a:endParaRPr lang="en-US" dirty="0"/>
          </a:p>
          <a:p>
            <a:pPr>
              <a:lnSpc>
                <a:spcPct val="140000"/>
              </a:lnSpc>
              <a:buNone/>
            </a:pPr>
            <a:r>
              <a:rPr lang="en-US" dirty="0" smtClean="0"/>
              <a:t>	</a:t>
            </a:r>
            <a:r>
              <a:rPr lang="en-US" sz="3400" dirty="0" smtClean="0">
                <a:latin typeface="Times New Roman" pitchFamily="18" charset="0"/>
                <a:cs typeface="Times New Roman" pitchFamily="18" charset="0"/>
              </a:rPr>
              <a:t>The </a:t>
            </a:r>
            <a:r>
              <a:rPr lang="en-US" sz="3400" dirty="0">
                <a:latin typeface="Times New Roman" pitchFamily="18" charset="0"/>
                <a:cs typeface="Times New Roman" pitchFamily="18" charset="0"/>
              </a:rPr>
              <a:t>spring returns, the spring wind softly blowing </a:t>
            </a:r>
            <a:r>
              <a:rPr lang="en-US" sz="3400" dirty="0" smtClean="0">
                <a:latin typeface="Times New Roman" pitchFamily="18" charset="0"/>
                <a:cs typeface="Times New Roman" pitchFamily="18" charset="0"/>
              </a:rPr>
              <a:t/>
            </a:r>
            <a:br>
              <a:rPr lang="en-US" sz="3400" dirty="0" smtClean="0">
                <a:latin typeface="Times New Roman" pitchFamily="18" charset="0"/>
                <a:cs typeface="Times New Roman" pitchFamily="18" charset="0"/>
              </a:rPr>
            </a:br>
            <a:r>
              <a:rPr lang="en-US" sz="3400" dirty="0" smtClean="0">
                <a:latin typeface="Times New Roman" pitchFamily="18" charset="0"/>
                <a:cs typeface="Times New Roman" pitchFamily="18" charset="0"/>
              </a:rPr>
              <a:t>Sprinkles </a:t>
            </a:r>
            <a:r>
              <a:rPr lang="en-US" sz="3400" dirty="0">
                <a:latin typeface="Times New Roman" pitchFamily="18" charset="0"/>
                <a:cs typeface="Times New Roman" pitchFamily="18" charset="0"/>
              </a:rPr>
              <a:t>the grass with gleam and glitter of showers, </a:t>
            </a:r>
            <a:br>
              <a:rPr lang="en-US" sz="3400" dirty="0">
                <a:latin typeface="Times New Roman" pitchFamily="18" charset="0"/>
                <a:cs typeface="Times New Roman" pitchFamily="18" charset="0"/>
              </a:rPr>
            </a:br>
            <a:r>
              <a:rPr lang="en-US" sz="3400" dirty="0">
                <a:latin typeface="Times New Roman" pitchFamily="18" charset="0"/>
                <a:cs typeface="Times New Roman" pitchFamily="18" charset="0"/>
              </a:rPr>
              <a:t>Powdering pearl and diamond, dripping with flowers, </a:t>
            </a:r>
            <a:br>
              <a:rPr lang="en-US" sz="3400" dirty="0">
                <a:latin typeface="Times New Roman" pitchFamily="18" charset="0"/>
                <a:cs typeface="Times New Roman" pitchFamily="18" charset="0"/>
              </a:rPr>
            </a:br>
            <a:r>
              <a:rPr lang="en-US" sz="3400" dirty="0">
                <a:latin typeface="Times New Roman" pitchFamily="18" charset="0"/>
                <a:cs typeface="Times New Roman" pitchFamily="18" charset="0"/>
              </a:rPr>
              <a:t>Dropping wet flowers, dancing the winters going; </a:t>
            </a:r>
            <a:br>
              <a:rPr lang="en-US" sz="3400" dirty="0">
                <a:latin typeface="Times New Roman" pitchFamily="18" charset="0"/>
                <a:cs typeface="Times New Roman" pitchFamily="18" charset="0"/>
              </a:rPr>
            </a:br>
            <a:r>
              <a:rPr lang="en-US" sz="3400" dirty="0">
                <a:latin typeface="Times New Roman" pitchFamily="18" charset="0"/>
                <a:cs typeface="Times New Roman" pitchFamily="18" charset="0"/>
              </a:rPr>
              <a:t>The swallow twitters, the groves of midnight are glowing </a:t>
            </a:r>
            <a:br>
              <a:rPr lang="en-US" sz="3400" dirty="0">
                <a:latin typeface="Times New Roman" pitchFamily="18" charset="0"/>
                <a:cs typeface="Times New Roman" pitchFamily="18" charset="0"/>
              </a:rPr>
            </a:br>
            <a:r>
              <a:rPr lang="en-US" sz="3400" dirty="0">
                <a:latin typeface="Times New Roman" pitchFamily="18" charset="0"/>
                <a:cs typeface="Times New Roman" pitchFamily="18" charset="0"/>
              </a:rPr>
              <a:t>With nightingale music and madness; the sweet fierce powers </a:t>
            </a:r>
            <a:br>
              <a:rPr lang="en-US" sz="3400" dirty="0">
                <a:latin typeface="Times New Roman" pitchFamily="18" charset="0"/>
                <a:cs typeface="Times New Roman" pitchFamily="18" charset="0"/>
              </a:rPr>
            </a:br>
            <a:r>
              <a:rPr lang="en-US" sz="3400" dirty="0">
                <a:latin typeface="Times New Roman" pitchFamily="18" charset="0"/>
                <a:cs typeface="Times New Roman" pitchFamily="18" charset="0"/>
              </a:rPr>
              <a:t>Of love flame up through the earth; the seed-soul towers </a:t>
            </a:r>
            <a:br>
              <a:rPr lang="en-US" sz="3400" dirty="0">
                <a:latin typeface="Times New Roman" pitchFamily="18" charset="0"/>
                <a:cs typeface="Times New Roman" pitchFamily="18" charset="0"/>
              </a:rPr>
            </a:br>
            <a:r>
              <a:rPr lang="en-US" sz="3400" dirty="0">
                <a:latin typeface="Times New Roman" pitchFamily="18" charset="0"/>
                <a:cs typeface="Times New Roman" pitchFamily="18" charset="0"/>
              </a:rPr>
              <a:t>And trembles; nature is filled to overflowing… </a:t>
            </a:r>
            <a:br>
              <a:rPr lang="en-US" sz="3400" dirty="0">
                <a:latin typeface="Times New Roman" pitchFamily="18" charset="0"/>
                <a:cs typeface="Times New Roman" pitchFamily="18" charset="0"/>
              </a:rPr>
            </a:br>
            <a:r>
              <a:rPr lang="en-US" sz="3400" dirty="0">
                <a:latin typeface="Times New Roman" pitchFamily="18" charset="0"/>
                <a:cs typeface="Times New Roman" pitchFamily="18" charset="0"/>
              </a:rPr>
              <a:t>The spring returns, but there is no returning </a:t>
            </a:r>
            <a:br>
              <a:rPr lang="en-US" sz="3400" dirty="0">
                <a:latin typeface="Times New Roman" pitchFamily="18" charset="0"/>
                <a:cs typeface="Times New Roman" pitchFamily="18" charset="0"/>
              </a:rPr>
            </a:br>
            <a:r>
              <a:rPr lang="en-US" sz="3400" dirty="0">
                <a:latin typeface="Times New Roman" pitchFamily="18" charset="0"/>
                <a:cs typeface="Times New Roman" pitchFamily="18" charset="0"/>
              </a:rPr>
              <a:t>Of spring for me. O heart with anguish burning! </a:t>
            </a:r>
            <a:br>
              <a:rPr lang="en-US" sz="3400" dirty="0">
                <a:latin typeface="Times New Roman" pitchFamily="18" charset="0"/>
                <a:cs typeface="Times New Roman" pitchFamily="18" charset="0"/>
              </a:rPr>
            </a:br>
            <a:r>
              <a:rPr lang="en-US" sz="3400" dirty="0">
                <a:latin typeface="Times New Roman" pitchFamily="18" charset="0"/>
                <a:cs typeface="Times New Roman" pitchFamily="18" charset="0"/>
              </a:rPr>
              <a:t>She that unlocked all April in a breath </a:t>
            </a:r>
            <a:br>
              <a:rPr lang="en-US" sz="3400" dirty="0">
                <a:latin typeface="Times New Roman" pitchFamily="18" charset="0"/>
                <a:cs typeface="Times New Roman" pitchFamily="18" charset="0"/>
              </a:rPr>
            </a:br>
            <a:r>
              <a:rPr lang="en-US" sz="3400" dirty="0">
                <a:latin typeface="Times New Roman" pitchFamily="18" charset="0"/>
                <a:cs typeface="Times New Roman" pitchFamily="18" charset="0"/>
              </a:rPr>
              <a:t>Returns not…And these meadows, blossoms, birds </a:t>
            </a:r>
            <a:br>
              <a:rPr lang="en-US" sz="3400" dirty="0">
                <a:latin typeface="Times New Roman" pitchFamily="18" charset="0"/>
                <a:cs typeface="Times New Roman" pitchFamily="18" charset="0"/>
              </a:rPr>
            </a:br>
            <a:r>
              <a:rPr lang="en-US" sz="3400" dirty="0">
                <a:latin typeface="Times New Roman" pitchFamily="18" charset="0"/>
                <a:cs typeface="Times New Roman" pitchFamily="18" charset="0"/>
              </a:rPr>
              <a:t>These lovely gentle girls—words, empty words </a:t>
            </a:r>
            <a:br>
              <a:rPr lang="en-US" sz="3400" dirty="0">
                <a:latin typeface="Times New Roman" pitchFamily="18" charset="0"/>
                <a:cs typeface="Times New Roman" pitchFamily="18" charset="0"/>
              </a:rPr>
            </a:br>
            <a:r>
              <a:rPr lang="en-US" sz="3400" dirty="0">
                <a:latin typeface="Times New Roman" pitchFamily="18" charset="0"/>
                <a:cs typeface="Times New Roman" pitchFamily="18" charset="0"/>
              </a:rPr>
              <a:t>As bitter as the black estates of death!</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US" dirty="0" smtClean="0">
                <a:solidFill>
                  <a:srgbClr val="FF0000"/>
                </a:solidFill>
              </a:rPr>
              <a:t>Octave</a:t>
            </a:r>
            <a:endParaRPr lang="en-US" dirty="0">
              <a:solidFill>
                <a:srgbClr val="FF0000"/>
              </a:solidFill>
            </a:endParaRPr>
          </a:p>
        </p:txBody>
      </p:sp>
      <p:sp>
        <p:nvSpPr>
          <p:cNvPr id="3" name="Content Placeholder 2"/>
          <p:cNvSpPr>
            <a:spLocks noGrp="1"/>
          </p:cNvSpPr>
          <p:nvPr>
            <p:ph idx="1"/>
          </p:nvPr>
        </p:nvSpPr>
        <p:spPr>
          <a:xfrm>
            <a:off x="457200" y="838200"/>
            <a:ext cx="8229600" cy="5867400"/>
          </a:xfrm>
        </p:spPr>
        <p:txBody>
          <a:bodyPr>
            <a:normAutofit fontScale="62500" lnSpcReduction="20000"/>
          </a:bodyPr>
          <a:lstStyle/>
          <a:p>
            <a:pPr>
              <a:buNone/>
            </a:pPr>
            <a:endParaRPr lang="en-US" dirty="0"/>
          </a:p>
          <a:p>
            <a:pPr>
              <a:lnSpc>
                <a:spcPct val="140000"/>
              </a:lnSpc>
              <a:buNone/>
            </a:pPr>
            <a:r>
              <a:rPr lang="en-US" dirty="0" smtClean="0"/>
              <a:t>	</a:t>
            </a:r>
            <a:r>
              <a:rPr lang="en-US" sz="3400" dirty="0" smtClean="0">
                <a:solidFill>
                  <a:srgbClr val="FF0000"/>
                </a:solidFill>
                <a:latin typeface="Times New Roman" pitchFamily="18" charset="0"/>
                <a:cs typeface="Times New Roman" pitchFamily="18" charset="0"/>
              </a:rPr>
              <a:t>The </a:t>
            </a:r>
            <a:r>
              <a:rPr lang="en-US" sz="3400" dirty="0">
                <a:solidFill>
                  <a:srgbClr val="FF0000"/>
                </a:solidFill>
                <a:latin typeface="Times New Roman" pitchFamily="18" charset="0"/>
                <a:cs typeface="Times New Roman" pitchFamily="18" charset="0"/>
              </a:rPr>
              <a:t>spring returns, the spring wind softly blowing </a:t>
            </a:r>
            <a:r>
              <a:rPr lang="en-US" sz="3400" dirty="0" smtClean="0">
                <a:solidFill>
                  <a:srgbClr val="FF0000"/>
                </a:solidFill>
                <a:latin typeface="Times New Roman" pitchFamily="18" charset="0"/>
                <a:cs typeface="Times New Roman" pitchFamily="18" charset="0"/>
              </a:rPr>
              <a:t/>
            </a:r>
            <a:br>
              <a:rPr lang="en-US" sz="3400" dirty="0" smtClean="0">
                <a:solidFill>
                  <a:srgbClr val="FF0000"/>
                </a:solidFill>
                <a:latin typeface="Times New Roman" pitchFamily="18" charset="0"/>
                <a:cs typeface="Times New Roman" pitchFamily="18" charset="0"/>
              </a:rPr>
            </a:br>
            <a:r>
              <a:rPr lang="en-US" sz="3400" dirty="0" smtClean="0">
                <a:solidFill>
                  <a:srgbClr val="FF0000"/>
                </a:solidFill>
                <a:latin typeface="Times New Roman" pitchFamily="18" charset="0"/>
                <a:cs typeface="Times New Roman" pitchFamily="18" charset="0"/>
              </a:rPr>
              <a:t>Sprinkles </a:t>
            </a:r>
            <a:r>
              <a:rPr lang="en-US" sz="3400" dirty="0">
                <a:solidFill>
                  <a:srgbClr val="FF0000"/>
                </a:solidFill>
                <a:latin typeface="Times New Roman" pitchFamily="18" charset="0"/>
                <a:cs typeface="Times New Roman" pitchFamily="18" charset="0"/>
              </a:rPr>
              <a:t>the grass with gleam and glitter of showers, </a:t>
            </a:r>
            <a:br>
              <a:rPr lang="en-US" sz="3400" dirty="0">
                <a:solidFill>
                  <a:srgbClr val="FF0000"/>
                </a:solidFill>
                <a:latin typeface="Times New Roman" pitchFamily="18" charset="0"/>
                <a:cs typeface="Times New Roman" pitchFamily="18" charset="0"/>
              </a:rPr>
            </a:br>
            <a:r>
              <a:rPr lang="en-US" sz="3400" dirty="0">
                <a:solidFill>
                  <a:srgbClr val="FF0000"/>
                </a:solidFill>
                <a:latin typeface="Times New Roman" pitchFamily="18" charset="0"/>
                <a:cs typeface="Times New Roman" pitchFamily="18" charset="0"/>
              </a:rPr>
              <a:t>Powdering pearl and diamond, dripping with flowers, </a:t>
            </a:r>
            <a:br>
              <a:rPr lang="en-US" sz="3400" dirty="0">
                <a:solidFill>
                  <a:srgbClr val="FF0000"/>
                </a:solidFill>
                <a:latin typeface="Times New Roman" pitchFamily="18" charset="0"/>
                <a:cs typeface="Times New Roman" pitchFamily="18" charset="0"/>
              </a:rPr>
            </a:br>
            <a:r>
              <a:rPr lang="en-US" sz="3400" dirty="0">
                <a:solidFill>
                  <a:srgbClr val="FF0000"/>
                </a:solidFill>
                <a:latin typeface="Times New Roman" pitchFamily="18" charset="0"/>
                <a:cs typeface="Times New Roman" pitchFamily="18" charset="0"/>
              </a:rPr>
              <a:t>Dropping wet flowers, dancing the winters going; </a:t>
            </a:r>
            <a:br>
              <a:rPr lang="en-US" sz="3400" dirty="0">
                <a:solidFill>
                  <a:srgbClr val="FF0000"/>
                </a:solidFill>
                <a:latin typeface="Times New Roman" pitchFamily="18" charset="0"/>
                <a:cs typeface="Times New Roman" pitchFamily="18" charset="0"/>
              </a:rPr>
            </a:br>
            <a:r>
              <a:rPr lang="en-US" sz="3400" dirty="0">
                <a:solidFill>
                  <a:srgbClr val="FF0000"/>
                </a:solidFill>
                <a:latin typeface="Times New Roman" pitchFamily="18" charset="0"/>
                <a:cs typeface="Times New Roman" pitchFamily="18" charset="0"/>
              </a:rPr>
              <a:t>The swallow twitters, the groves of midnight are glowing </a:t>
            </a:r>
            <a:br>
              <a:rPr lang="en-US" sz="3400" dirty="0">
                <a:solidFill>
                  <a:srgbClr val="FF0000"/>
                </a:solidFill>
                <a:latin typeface="Times New Roman" pitchFamily="18" charset="0"/>
                <a:cs typeface="Times New Roman" pitchFamily="18" charset="0"/>
              </a:rPr>
            </a:br>
            <a:r>
              <a:rPr lang="en-US" sz="3400" dirty="0">
                <a:solidFill>
                  <a:srgbClr val="FF0000"/>
                </a:solidFill>
                <a:latin typeface="Times New Roman" pitchFamily="18" charset="0"/>
                <a:cs typeface="Times New Roman" pitchFamily="18" charset="0"/>
              </a:rPr>
              <a:t>With nightingale music and madness; the sweet fierce powers </a:t>
            </a:r>
            <a:br>
              <a:rPr lang="en-US" sz="3400" dirty="0">
                <a:solidFill>
                  <a:srgbClr val="FF0000"/>
                </a:solidFill>
                <a:latin typeface="Times New Roman" pitchFamily="18" charset="0"/>
                <a:cs typeface="Times New Roman" pitchFamily="18" charset="0"/>
              </a:rPr>
            </a:br>
            <a:r>
              <a:rPr lang="en-US" sz="3400" dirty="0">
                <a:solidFill>
                  <a:srgbClr val="FF0000"/>
                </a:solidFill>
                <a:latin typeface="Times New Roman" pitchFamily="18" charset="0"/>
                <a:cs typeface="Times New Roman" pitchFamily="18" charset="0"/>
              </a:rPr>
              <a:t>Of love flame up through the earth; the seed-soul towers </a:t>
            </a:r>
            <a:br>
              <a:rPr lang="en-US" sz="3400" dirty="0">
                <a:solidFill>
                  <a:srgbClr val="FF0000"/>
                </a:solidFill>
                <a:latin typeface="Times New Roman" pitchFamily="18" charset="0"/>
                <a:cs typeface="Times New Roman" pitchFamily="18" charset="0"/>
              </a:rPr>
            </a:br>
            <a:r>
              <a:rPr lang="en-US" sz="3400" dirty="0">
                <a:solidFill>
                  <a:srgbClr val="FF0000"/>
                </a:solidFill>
                <a:latin typeface="Times New Roman" pitchFamily="18" charset="0"/>
                <a:cs typeface="Times New Roman" pitchFamily="18" charset="0"/>
              </a:rPr>
              <a:t>And trembles; nature is filled to overflowing… </a:t>
            </a:r>
            <a:r>
              <a:rPr lang="en-US" sz="3400" dirty="0">
                <a:latin typeface="Times New Roman" pitchFamily="18" charset="0"/>
                <a:cs typeface="Times New Roman" pitchFamily="18" charset="0"/>
              </a:rPr>
              <a:t/>
            </a:r>
            <a:br>
              <a:rPr lang="en-US" sz="3400" dirty="0">
                <a:latin typeface="Times New Roman" pitchFamily="18" charset="0"/>
                <a:cs typeface="Times New Roman" pitchFamily="18" charset="0"/>
              </a:rPr>
            </a:br>
            <a:r>
              <a:rPr lang="en-US" sz="3400" dirty="0">
                <a:latin typeface="Times New Roman" pitchFamily="18" charset="0"/>
                <a:cs typeface="Times New Roman" pitchFamily="18" charset="0"/>
              </a:rPr>
              <a:t>The spring returns, but there is no returning </a:t>
            </a:r>
            <a:br>
              <a:rPr lang="en-US" sz="3400" dirty="0">
                <a:latin typeface="Times New Roman" pitchFamily="18" charset="0"/>
                <a:cs typeface="Times New Roman" pitchFamily="18" charset="0"/>
              </a:rPr>
            </a:br>
            <a:r>
              <a:rPr lang="en-US" sz="3400" dirty="0">
                <a:latin typeface="Times New Roman" pitchFamily="18" charset="0"/>
                <a:cs typeface="Times New Roman" pitchFamily="18" charset="0"/>
              </a:rPr>
              <a:t>Of spring for me. O heart with anguish burning! </a:t>
            </a:r>
            <a:br>
              <a:rPr lang="en-US" sz="3400" dirty="0">
                <a:latin typeface="Times New Roman" pitchFamily="18" charset="0"/>
                <a:cs typeface="Times New Roman" pitchFamily="18" charset="0"/>
              </a:rPr>
            </a:br>
            <a:r>
              <a:rPr lang="en-US" sz="3400" dirty="0">
                <a:latin typeface="Times New Roman" pitchFamily="18" charset="0"/>
                <a:cs typeface="Times New Roman" pitchFamily="18" charset="0"/>
              </a:rPr>
              <a:t>She that unlocked all April in a breath </a:t>
            </a:r>
            <a:br>
              <a:rPr lang="en-US" sz="3400" dirty="0">
                <a:latin typeface="Times New Roman" pitchFamily="18" charset="0"/>
                <a:cs typeface="Times New Roman" pitchFamily="18" charset="0"/>
              </a:rPr>
            </a:br>
            <a:r>
              <a:rPr lang="en-US" sz="3400" dirty="0">
                <a:latin typeface="Times New Roman" pitchFamily="18" charset="0"/>
                <a:cs typeface="Times New Roman" pitchFamily="18" charset="0"/>
              </a:rPr>
              <a:t>Returns not…And these meadows, blossoms, birds </a:t>
            </a:r>
            <a:br>
              <a:rPr lang="en-US" sz="3400" dirty="0">
                <a:latin typeface="Times New Roman" pitchFamily="18" charset="0"/>
                <a:cs typeface="Times New Roman" pitchFamily="18" charset="0"/>
              </a:rPr>
            </a:br>
            <a:r>
              <a:rPr lang="en-US" sz="3400" dirty="0">
                <a:latin typeface="Times New Roman" pitchFamily="18" charset="0"/>
                <a:cs typeface="Times New Roman" pitchFamily="18" charset="0"/>
              </a:rPr>
              <a:t>These lovely gentle girls—words, empty words </a:t>
            </a:r>
            <a:br>
              <a:rPr lang="en-US" sz="3400" dirty="0">
                <a:latin typeface="Times New Roman" pitchFamily="18" charset="0"/>
                <a:cs typeface="Times New Roman" pitchFamily="18" charset="0"/>
              </a:rPr>
            </a:br>
            <a:r>
              <a:rPr lang="en-US" sz="3400" dirty="0">
                <a:latin typeface="Times New Roman" pitchFamily="18" charset="0"/>
                <a:cs typeface="Times New Roman" pitchFamily="18" charset="0"/>
              </a:rPr>
              <a:t>As bitter as the black estates of death!</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US" dirty="0" smtClean="0">
                <a:solidFill>
                  <a:srgbClr val="3366FF"/>
                </a:solidFill>
              </a:rPr>
              <a:t>Sestet</a:t>
            </a:r>
            <a:endParaRPr lang="en-US" dirty="0">
              <a:solidFill>
                <a:srgbClr val="3366FF"/>
              </a:solidFill>
            </a:endParaRPr>
          </a:p>
        </p:txBody>
      </p:sp>
      <p:sp>
        <p:nvSpPr>
          <p:cNvPr id="3" name="Content Placeholder 2"/>
          <p:cNvSpPr>
            <a:spLocks noGrp="1"/>
          </p:cNvSpPr>
          <p:nvPr>
            <p:ph idx="1"/>
          </p:nvPr>
        </p:nvSpPr>
        <p:spPr>
          <a:xfrm>
            <a:off x="457200" y="838200"/>
            <a:ext cx="8229600" cy="5867400"/>
          </a:xfrm>
        </p:spPr>
        <p:txBody>
          <a:bodyPr>
            <a:normAutofit fontScale="62500" lnSpcReduction="20000"/>
          </a:bodyPr>
          <a:lstStyle/>
          <a:p>
            <a:pPr>
              <a:buNone/>
            </a:pPr>
            <a:endParaRPr lang="en-US" dirty="0"/>
          </a:p>
          <a:p>
            <a:pPr>
              <a:lnSpc>
                <a:spcPct val="140000"/>
              </a:lnSpc>
              <a:buNone/>
            </a:pPr>
            <a:r>
              <a:rPr lang="en-US" dirty="0" smtClean="0"/>
              <a:t>	</a:t>
            </a:r>
            <a:r>
              <a:rPr lang="en-US" sz="3400" dirty="0" smtClean="0">
                <a:latin typeface="Times New Roman" pitchFamily="18" charset="0"/>
                <a:cs typeface="Times New Roman" pitchFamily="18" charset="0"/>
              </a:rPr>
              <a:t>The </a:t>
            </a:r>
            <a:r>
              <a:rPr lang="en-US" sz="3400" dirty="0">
                <a:latin typeface="Times New Roman" pitchFamily="18" charset="0"/>
                <a:cs typeface="Times New Roman" pitchFamily="18" charset="0"/>
              </a:rPr>
              <a:t>spring returns, the spring wind softly blowing </a:t>
            </a:r>
            <a:r>
              <a:rPr lang="en-US" sz="3400" dirty="0" smtClean="0">
                <a:latin typeface="Times New Roman" pitchFamily="18" charset="0"/>
                <a:cs typeface="Times New Roman" pitchFamily="18" charset="0"/>
              </a:rPr>
              <a:t/>
            </a:r>
            <a:br>
              <a:rPr lang="en-US" sz="3400" dirty="0" smtClean="0">
                <a:latin typeface="Times New Roman" pitchFamily="18" charset="0"/>
                <a:cs typeface="Times New Roman" pitchFamily="18" charset="0"/>
              </a:rPr>
            </a:br>
            <a:r>
              <a:rPr lang="en-US" sz="3400" dirty="0" smtClean="0">
                <a:latin typeface="Times New Roman" pitchFamily="18" charset="0"/>
                <a:cs typeface="Times New Roman" pitchFamily="18" charset="0"/>
              </a:rPr>
              <a:t>Sprinkles </a:t>
            </a:r>
            <a:r>
              <a:rPr lang="en-US" sz="3400" dirty="0">
                <a:latin typeface="Times New Roman" pitchFamily="18" charset="0"/>
                <a:cs typeface="Times New Roman" pitchFamily="18" charset="0"/>
              </a:rPr>
              <a:t>the grass with gleam and glitter of showers, </a:t>
            </a:r>
            <a:br>
              <a:rPr lang="en-US" sz="3400" dirty="0">
                <a:latin typeface="Times New Roman" pitchFamily="18" charset="0"/>
                <a:cs typeface="Times New Roman" pitchFamily="18" charset="0"/>
              </a:rPr>
            </a:br>
            <a:r>
              <a:rPr lang="en-US" sz="3400" dirty="0">
                <a:latin typeface="Times New Roman" pitchFamily="18" charset="0"/>
                <a:cs typeface="Times New Roman" pitchFamily="18" charset="0"/>
              </a:rPr>
              <a:t>Powdering pearl and diamond, dripping with flowers, </a:t>
            </a:r>
            <a:br>
              <a:rPr lang="en-US" sz="3400" dirty="0">
                <a:latin typeface="Times New Roman" pitchFamily="18" charset="0"/>
                <a:cs typeface="Times New Roman" pitchFamily="18" charset="0"/>
              </a:rPr>
            </a:br>
            <a:r>
              <a:rPr lang="en-US" sz="3400" dirty="0">
                <a:latin typeface="Times New Roman" pitchFamily="18" charset="0"/>
                <a:cs typeface="Times New Roman" pitchFamily="18" charset="0"/>
              </a:rPr>
              <a:t>Dropping wet flowers, dancing the winters going; </a:t>
            </a:r>
            <a:br>
              <a:rPr lang="en-US" sz="3400" dirty="0">
                <a:latin typeface="Times New Roman" pitchFamily="18" charset="0"/>
                <a:cs typeface="Times New Roman" pitchFamily="18" charset="0"/>
              </a:rPr>
            </a:br>
            <a:r>
              <a:rPr lang="en-US" sz="3400" dirty="0">
                <a:latin typeface="Times New Roman" pitchFamily="18" charset="0"/>
                <a:cs typeface="Times New Roman" pitchFamily="18" charset="0"/>
              </a:rPr>
              <a:t>The swallow twitters, the groves of midnight are glowing </a:t>
            </a:r>
            <a:br>
              <a:rPr lang="en-US" sz="3400" dirty="0">
                <a:latin typeface="Times New Roman" pitchFamily="18" charset="0"/>
                <a:cs typeface="Times New Roman" pitchFamily="18" charset="0"/>
              </a:rPr>
            </a:br>
            <a:r>
              <a:rPr lang="en-US" sz="3400" dirty="0">
                <a:latin typeface="Times New Roman" pitchFamily="18" charset="0"/>
                <a:cs typeface="Times New Roman" pitchFamily="18" charset="0"/>
              </a:rPr>
              <a:t>With nightingale music and madness; the sweet fierce powers </a:t>
            </a:r>
            <a:br>
              <a:rPr lang="en-US" sz="3400" dirty="0">
                <a:latin typeface="Times New Roman" pitchFamily="18" charset="0"/>
                <a:cs typeface="Times New Roman" pitchFamily="18" charset="0"/>
              </a:rPr>
            </a:br>
            <a:r>
              <a:rPr lang="en-US" sz="3400" dirty="0">
                <a:latin typeface="Times New Roman" pitchFamily="18" charset="0"/>
                <a:cs typeface="Times New Roman" pitchFamily="18" charset="0"/>
              </a:rPr>
              <a:t>Of love flame up through the earth; the seed-soul towers </a:t>
            </a:r>
            <a:br>
              <a:rPr lang="en-US" sz="3400" dirty="0">
                <a:latin typeface="Times New Roman" pitchFamily="18" charset="0"/>
                <a:cs typeface="Times New Roman" pitchFamily="18" charset="0"/>
              </a:rPr>
            </a:br>
            <a:r>
              <a:rPr lang="en-US" sz="3400" dirty="0">
                <a:latin typeface="Times New Roman" pitchFamily="18" charset="0"/>
                <a:cs typeface="Times New Roman" pitchFamily="18" charset="0"/>
              </a:rPr>
              <a:t>And trembles; nature is filled to overflowing… </a:t>
            </a:r>
            <a:br>
              <a:rPr lang="en-US" sz="3400" dirty="0">
                <a:latin typeface="Times New Roman" pitchFamily="18" charset="0"/>
                <a:cs typeface="Times New Roman" pitchFamily="18" charset="0"/>
              </a:rPr>
            </a:br>
            <a:r>
              <a:rPr lang="en-US" sz="3400" dirty="0">
                <a:solidFill>
                  <a:srgbClr val="3366FF"/>
                </a:solidFill>
                <a:latin typeface="Times New Roman" pitchFamily="18" charset="0"/>
                <a:cs typeface="Times New Roman" pitchFamily="18" charset="0"/>
              </a:rPr>
              <a:t>The spring returns, but there is no returning </a:t>
            </a:r>
            <a:br>
              <a:rPr lang="en-US" sz="3400" dirty="0">
                <a:solidFill>
                  <a:srgbClr val="3366FF"/>
                </a:solidFill>
                <a:latin typeface="Times New Roman" pitchFamily="18" charset="0"/>
                <a:cs typeface="Times New Roman" pitchFamily="18" charset="0"/>
              </a:rPr>
            </a:br>
            <a:r>
              <a:rPr lang="en-US" sz="3400" dirty="0">
                <a:solidFill>
                  <a:srgbClr val="3366FF"/>
                </a:solidFill>
                <a:latin typeface="Times New Roman" pitchFamily="18" charset="0"/>
                <a:cs typeface="Times New Roman" pitchFamily="18" charset="0"/>
              </a:rPr>
              <a:t>Of spring for me. O heart with anguish burning! </a:t>
            </a:r>
            <a:br>
              <a:rPr lang="en-US" sz="3400" dirty="0">
                <a:solidFill>
                  <a:srgbClr val="3366FF"/>
                </a:solidFill>
                <a:latin typeface="Times New Roman" pitchFamily="18" charset="0"/>
                <a:cs typeface="Times New Roman" pitchFamily="18" charset="0"/>
              </a:rPr>
            </a:br>
            <a:r>
              <a:rPr lang="en-US" sz="3400" dirty="0">
                <a:solidFill>
                  <a:srgbClr val="3366FF"/>
                </a:solidFill>
                <a:latin typeface="Times New Roman" pitchFamily="18" charset="0"/>
                <a:cs typeface="Times New Roman" pitchFamily="18" charset="0"/>
              </a:rPr>
              <a:t>She that unlocked all April in a breath </a:t>
            </a:r>
            <a:br>
              <a:rPr lang="en-US" sz="3400" dirty="0">
                <a:solidFill>
                  <a:srgbClr val="3366FF"/>
                </a:solidFill>
                <a:latin typeface="Times New Roman" pitchFamily="18" charset="0"/>
                <a:cs typeface="Times New Roman" pitchFamily="18" charset="0"/>
              </a:rPr>
            </a:br>
            <a:r>
              <a:rPr lang="en-US" sz="3400" dirty="0">
                <a:solidFill>
                  <a:srgbClr val="3366FF"/>
                </a:solidFill>
                <a:latin typeface="Times New Roman" pitchFamily="18" charset="0"/>
                <a:cs typeface="Times New Roman" pitchFamily="18" charset="0"/>
              </a:rPr>
              <a:t>Returns not…And these meadows, blossoms, birds </a:t>
            </a:r>
            <a:br>
              <a:rPr lang="en-US" sz="3400" dirty="0">
                <a:solidFill>
                  <a:srgbClr val="3366FF"/>
                </a:solidFill>
                <a:latin typeface="Times New Roman" pitchFamily="18" charset="0"/>
                <a:cs typeface="Times New Roman" pitchFamily="18" charset="0"/>
              </a:rPr>
            </a:br>
            <a:r>
              <a:rPr lang="en-US" sz="3400" dirty="0">
                <a:solidFill>
                  <a:srgbClr val="3366FF"/>
                </a:solidFill>
                <a:latin typeface="Times New Roman" pitchFamily="18" charset="0"/>
                <a:cs typeface="Times New Roman" pitchFamily="18" charset="0"/>
              </a:rPr>
              <a:t>These lovely gentle girls—words, empty words </a:t>
            </a:r>
            <a:br>
              <a:rPr lang="en-US" sz="3400" dirty="0">
                <a:solidFill>
                  <a:srgbClr val="3366FF"/>
                </a:solidFill>
                <a:latin typeface="Times New Roman" pitchFamily="18" charset="0"/>
                <a:cs typeface="Times New Roman" pitchFamily="18" charset="0"/>
              </a:rPr>
            </a:br>
            <a:r>
              <a:rPr lang="en-US" sz="3400" dirty="0">
                <a:solidFill>
                  <a:srgbClr val="3366FF"/>
                </a:solidFill>
                <a:latin typeface="Times New Roman" pitchFamily="18" charset="0"/>
                <a:cs typeface="Times New Roman" pitchFamily="18" charset="0"/>
              </a:rPr>
              <a:t>As bitter as the black estates of death!</a:t>
            </a:r>
          </a:p>
          <a:p>
            <a:endParaRPr lang="en-US" dirty="0"/>
          </a:p>
        </p:txBody>
      </p:sp>
    </p:spTree>
    <p:extLst>
      <p:ext uri="{BB962C8B-B14F-4D97-AF65-F5344CB8AC3E}">
        <p14:creationId xmlns:p14="http://schemas.microsoft.com/office/powerpoint/2010/main" val="269822032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838</TotalTime>
  <Words>1700</Words>
  <Application>Microsoft Office PowerPoint</Application>
  <PresentationFormat>On-screen Show (4:3)</PresentationFormat>
  <Paragraphs>344</Paragraphs>
  <Slides>43</Slides>
  <Notes>1</Notes>
  <HiddenSlides>0</HiddenSlides>
  <MMClips>0</MMClips>
  <ScaleCrop>false</ScaleCrop>
  <HeadingPairs>
    <vt:vector size="4" baseType="variant">
      <vt:variant>
        <vt:lpstr>Theme</vt:lpstr>
      </vt:variant>
      <vt:variant>
        <vt:i4>1</vt:i4>
      </vt:variant>
      <vt:variant>
        <vt:lpstr>Slide Titles</vt:lpstr>
      </vt:variant>
      <vt:variant>
        <vt:i4>43</vt:i4>
      </vt:variant>
    </vt:vector>
  </HeadingPairs>
  <TitlesOfParts>
    <vt:vector size="44" baseType="lpstr">
      <vt:lpstr>Office Theme</vt:lpstr>
      <vt:lpstr>Sonnets</vt:lpstr>
      <vt:lpstr>What is a sonnet?</vt:lpstr>
      <vt:lpstr>What is a sonnet?</vt:lpstr>
      <vt:lpstr>PowerPoint Presentation</vt:lpstr>
      <vt:lpstr>What is a sonnet?</vt:lpstr>
      <vt:lpstr>Petrarchan (Italian) Sonnets</vt:lpstr>
      <vt:lpstr>Sonnet 42 - Petrarch</vt:lpstr>
      <vt:lpstr>Octave</vt:lpstr>
      <vt:lpstr>Sestet</vt:lpstr>
      <vt:lpstr>Where is the volta?</vt:lpstr>
      <vt:lpstr>Where is the volta?</vt:lpstr>
      <vt:lpstr>Shakespearean (English) Sonnets</vt:lpstr>
      <vt:lpstr>Shakespeare’s Sonnet 18</vt:lpstr>
      <vt:lpstr>The rhyme scheme goes like this: </vt:lpstr>
      <vt:lpstr>First Quatrain</vt:lpstr>
      <vt:lpstr>Second Quatrain</vt:lpstr>
      <vt:lpstr>Third Quatrain</vt:lpstr>
      <vt:lpstr>Couplet</vt:lpstr>
      <vt:lpstr>Organization of ideas</vt:lpstr>
      <vt:lpstr>Logical organization</vt:lpstr>
      <vt:lpstr>Logical organization</vt:lpstr>
      <vt:lpstr>Logical organization</vt:lpstr>
      <vt:lpstr>PowerPoint Presentation</vt:lpstr>
      <vt:lpstr>"London, 1802 "   William Wordsworth  </vt:lpstr>
      <vt:lpstr>"London, 1802 "   William Wordsworth  </vt:lpstr>
      <vt:lpstr>"Missing the Meteors "   Charles Tennyson-Turner  </vt:lpstr>
      <vt:lpstr>"Scorn Not the Sonnet"   William Wordsworth  </vt:lpstr>
      <vt:lpstr>"Ozymandias“ Percy Bysshe Shelley   </vt:lpstr>
      <vt:lpstr>“Composed Upon Westminster Bridge,  September 3, 1802“ William Wordsworth  </vt:lpstr>
      <vt:lpstr>Sonnet 29 William Shakespeare </vt:lpstr>
      <vt:lpstr>Sonnet 71 William Shakespeare </vt:lpstr>
      <vt:lpstr>Sonnet 116 William Shakespeare</vt:lpstr>
      <vt:lpstr>Sonnet 73 William Shakespeare</vt:lpstr>
      <vt:lpstr>Sonnet 30 William Shakespeare</vt:lpstr>
      <vt:lpstr>Sonnet 130 William Shakespeare</vt:lpstr>
      <vt:lpstr>Meter</vt:lpstr>
      <vt:lpstr>Stress</vt:lpstr>
      <vt:lpstr>Meter</vt:lpstr>
      <vt:lpstr>Iambic Pentameter</vt:lpstr>
      <vt:lpstr>Iambic Pentameter</vt:lpstr>
      <vt:lpstr>Iambic Pentameter</vt:lpstr>
      <vt:lpstr>PowerPoint Presentation</vt:lpstr>
      <vt:lpstr>PowerPoint Presentation</vt:lpstr>
    </vt:vector>
  </TitlesOfParts>
  <Company>DODDS-Europe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Sonnets</dc:title>
  <dc:creator>DoDDS</dc:creator>
  <cp:lastModifiedBy>DoDDS-E</cp:lastModifiedBy>
  <cp:revision>73</cp:revision>
  <dcterms:created xsi:type="dcterms:W3CDTF">2012-02-15T07:51:54Z</dcterms:created>
  <dcterms:modified xsi:type="dcterms:W3CDTF">2014-01-29T08:21:10Z</dcterms:modified>
</cp:coreProperties>
</file>