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75" r:id="rId3"/>
    <p:sldId id="260" r:id="rId4"/>
    <p:sldId id="265" r:id="rId5"/>
    <p:sldId id="270" r:id="rId6"/>
    <p:sldId id="271" r:id="rId7"/>
    <p:sldId id="272" r:id="rId8"/>
    <p:sldId id="273" r:id="rId9"/>
    <p:sldId id="274" r:id="rId10"/>
    <p:sldId id="266" r:id="rId11"/>
    <p:sldId id="257" r:id="rId12"/>
    <p:sldId id="278" r:id="rId13"/>
    <p:sldId id="259" r:id="rId14"/>
    <p:sldId id="258" r:id="rId15"/>
    <p:sldId id="261" r:id="rId16"/>
    <p:sldId id="277" r:id="rId17"/>
    <p:sldId id="263" r:id="rId18"/>
    <p:sldId id="268" r:id="rId19"/>
    <p:sldId id="269" r:id="rId20"/>
    <p:sldId id="262"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8" autoAdjust="0"/>
    <p:restoredTop sz="94660"/>
  </p:normalViewPr>
  <p:slideViewPr>
    <p:cSldViewPr snapToGrid="0" snapToObjects="1">
      <p:cViewPr>
        <p:scale>
          <a:sx n="60" d="100"/>
          <a:sy n="60" d="100"/>
        </p:scale>
        <p:origin x="-720"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053BC-1BE7-9B44-A67D-A161EEDC57CF}" type="datetimeFigureOut">
              <a:rPr lang="en-US" smtClean="0"/>
              <a:pPr/>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B9FAB-787B-1044-BBBB-CE23BB14FBA8}" type="slidenum">
              <a:rPr lang="en-US" smtClean="0"/>
              <a:pPr/>
              <a:t>‹#›</a:t>
            </a:fld>
            <a:endParaRPr lang="en-US"/>
          </a:p>
        </p:txBody>
      </p:sp>
    </p:spTree>
    <p:extLst>
      <p:ext uri="{BB962C8B-B14F-4D97-AF65-F5344CB8AC3E}">
        <p14:creationId xmlns:p14="http://schemas.microsoft.com/office/powerpoint/2010/main" xmlns="" val="37149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p>
          <a:p>
            <a:r>
              <a:rPr lang="en-US" dirty="0" smtClean="0"/>
              <a:t>http://</a:t>
            </a:r>
            <a:r>
              <a:rPr lang="en-US" dirty="0" err="1" smtClean="0"/>
              <a:t>www.lib.rochester.edu</a:t>
            </a:r>
            <a:r>
              <a:rPr lang="en-US" dirty="0" smtClean="0"/>
              <a:t>/</a:t>
            </a:r>
            <a:r>
              <a:rPr lang="en-US" dirty="0" err="1" smtClean="0"/>
              <a:t>camelot</a:t>
            </a:r>
            <a:r>
              <a:rPr lang="en-US" dirty="0" smtClean="0"/>
              <a:t>/</a:t>
            </a:r>
            <a:r>
              <a:rPr lang="en-US" dirty="0" err="1" smtClean="0"/>
              <a:t>arthmenu.htm</a:t>
            </a:r>
            <a:endParaRPr lang="en-US" dirty="0" smtClean="0"/>
          </a:p>
          <a:p>
            <a:r>
              <a:rPr lang="en-US" dirty="0" smtClean="0"/>
              <a:t>http://</a:t>
            </a:r>
            <a:r>
              <a:rPr lang="en-US" dirty="0" err="1" smtClean="0"/>
              <a:t>www.bl.uk</a:t>
            </a:r>
            <a:r>
              <a:rPr lang="en-US" dirty="0" smtClean="0"/>
              <a:t>/</a:t>
            </a:r>
            <a:r>
              <a:rPr lang="en-US" dirty="0" err="1" smtClean="0"/>
              <a:t>onlinegallery</a:t>
            </a:r>
            <a:r>
              <a:rPr lang="en-US" dirty="0" smtClean="0"/>
              <a:t>/</a:t>
            </a:r>
            <a:r>
              <a:rPr lang="en-US" dirty="0" err="1" smtClean="0"/>
              <a:t>onlineex</a:t>
            </a:r>
            <a:r>
              <a:rPr lang="en-US" dirty="0" smtClean="0"/>
              <a:t>/</a:t>
            </a:r>
            <a:r>
              <a:rPr lang="en-US" dirty="0" err="1" smtClean="0"/>
              <a:t>englit</a:t>
            </a:r>
            <a:r>
              <a:rPr lang="en-US" dirty="0" smtClean="0"/>
              <a:t>/</a:t>
            </a:r>
            <a:r>
              <a:rPr lang="en-US" dirty="0" err="1" smtClean="0"/>
              <a:t>malory</a:t>
            </a:r>
            <a:r>
              <a:rPr lang="en-US" dirty="0" smtClean="0"/>
              <a:t>/</a:t>
            </a:r>
          </a:p>
          <a:p>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1</a:t>
            </a:fld>
            <a:endParaRPr lang="en-US"/>
          </a:p>
        </p:txBody>
      </p:sp>
    </p:spTree>
    <p:extLst>
      <p:ext uri="{BB962C8B-B14F-4D97-AF65-F5344CB8AC3E}">
        <p14:creationId xmlns:p14="http://schemas.microsoft.com/office/powerpoint/2010/main" xmlns="" val="236234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smtClean="0"/>
              <a:t>/arthur_01.shtml</a:t>
            </a:r>
            <a:endParaRPr lang="en-US"/>
          </a:p>
        </p:txBody>
      </p:sp>
      <p:sp>
        <p:nvSpPr>
          <p:cNvPr id="4" name="Slide Number Placeholder 3"/>
          <p:cNvSpPr>
            <a:spLocks noGrp="1"/>
          </p:cNvSpPr>
          <p:nvPr>
            <p:ph type="sldNum" sz="quarter" idx="10"/>
          </p:nvPr>
        </p:nvSpPr>
        <p:spPr/>
        <p:txBody>
          <a:bodyPr/>
          <a:lstStyle/>
          <a:p>
            <a:fld id="{A45B9FAB-787B-1044-BBBB-CE23BB14FBA8}" type="slidenum">
              <a:rPr lang="en-US" smtClean="0"/>
              <a:pPr/>
              <a:t>19</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4</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5</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6</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7</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8</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9</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dirty="0" smtClean="0"/>
              <a:t>/arthur_01.shtml</a:t>
            </a:r>
          </a:p>
          <a:p>
            <a:r>
              <a:rPr lang="en-US" dirty="0" smtClean="0"/>
              <a:t>http://</a:t>
            </a:r>
            <a:r>
              <a:rPr lang="en-US" dirty="0" err="1" smtClean="0"/>
              <a:t>www.lib.rochester.edu</a:t>
            </a:r>
            <a:r>
              <a:rPr lang="en-US" dirty="0" smtClean="0"/>
              <a:t>/</a:t>
            </a:r>
            <a:r>
              <a:rPr lang="en-US" dirty="0" err="1" smtClean="0"/>
              <a:t>camelot</a:t>
            </a:r>
            <a:r>
              <a:rPr lang="en-US" dirty="0" smtClean="0"/>
              <a:t>/</a:t>
            </a:r>
            <a:r>
              <a:rPr lang="en-US" dirty="0" err="1" smtClean="0"/>
              <a:t>arthmenu.htm</a:t>
            </a:r>
            <a:endParaRPr lang="en-US" dirty="0" smtClean="0"/>
          </a:p>
          <a:p>
            <a:r>
              <a:rPr lang="en-US" dirty="0" smtClean="0"/>
              <a:t>http://</a:t>
            </a:r>
            <a:r>
              <a:rPr lang="en-US" dirty="0" err="1" smtClean="0"/>
              <a:t>www.bl.uk</a:t>
            </a:r>
            <a:r>
              <a:rPr lang="en-US" dirty="0" smtClean="0"/>
              <a:t>/</a:t>
            </a:r>
            <a:r>
              <a:rPr lang="en-US" dirty="0" err="1" smtClean="0"/>
              <a:t>onlinegallery</a:t>
            </a:r>
            <a:r>
              <a:rPr lang="en-US" dirty="0" smtClean="0"/>
              <a:t>/</a:t>
            </a:r>
            <a:r>
              <a:rPr lang="en-US" dirty="0" err="1" smtClean="0"/>
              <a:t>onlineex</a:t>
            </a:r>
            <a:r>
              <a:rPr lang="en-US" dirty="0" smtClean="0"/>
              <a:t>/</a:t>
            </a:r>
            <a:r>
              <a:rPr lang="en-US" dirty="0" err="1" smtClean="0"/>
              <a:t>englit</a:t>
            </a:r>
            <a:r>
              <a:rPr lang="en-US" dirty="0" smtClean="0"/>
              <a:t>/</a:t>
            </a:r>
            <a:r>
              <a:rPr lang="en-US" dirty="0" err="1" smtClean="0"/>
              <a:t>malory</a:t>
            </a:r>
            <a:r>
              <a:rPr lang="en-US" dirty="0" smtClean="0"/>
              <a:t>/</a:t>
            </a:r>
          </a:p>
          <a:p>
            <a:endParaRPr lang="en-US" dirty="0"/>
          </a:p>
        </p:txBody>
      </p:sp>
      <p:sp>
        <p:nvSpPr>
          <p:cNvPr id="4" name="Slide Number Placeholder 3"/>
          <p:cNvSpPr>
            <a:spLocks noGrp="1"/>
          </p:cNvSpPr>
          <p:nvPr>
            <p:ph type="sldNum" sz="quarter" idx="10"/>
          </p:nvPr>
        </p:nvSpPr>
        <p:spPr/>
        <p:txBody>
          <a:bodyPr/>
          <a:lstStyle/>
          <a:p>
            <a:fld id="{A45B9FAB-787B-1044-BBBB-CE23BB14FBA8}" type="slidenum">
              <a:rPr lang="en-US" smtClean="0"/>
              <a:pPr/>
              <a:t>10</a:t>
            </a:fld>
            <a:endParaRPr lang="en-US"/>
          </a:p>
        </p:txBody>
      </p:sp>
    </p:spTree>
    <p:extLst>
      <p:ext uri="{BB962C8B-B14F-4D97-AF65-F5344CB8AC3E}">
        <p14:creationId xmlns:p14="http://schemas.microsoft.com/office/powerpoint/2010/main" xmlns="" val="114165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/history/ancient/</a:t>
            </a:r>
            <a:r>
              <a:rPr lang="en-US" dirty="0" err="1" smtClean="0"/>
              <a:t>anglo_saxons</a:t>
            </a:r>
            <a:r>
              <a:rPr lang="en-US" smtClean="0"/>
              <a:t>/arthur_01.shtml</a:t>
            </a:r>
            <a:endParaRPr lang="en-US"/>
          </a:p>
        </p:txBody>
      </p:sp>
      <p:sp>
        <p:nvSpPr>
          <p:cNvPr id="4" name="Slide Number Placeholder 3"/>
          <p:cNvSpPr>
            <a:spLocks noGrp="1"/>
          </p:cNvSpPr>
          <p:nvPr>
            <p:ph type="sldNum" sz="quarter" idx="10"/>
          </p:nvPr>
        </p:nvSpPr>
        <p:spPr/>
        <p:txBody>
          <a:bodyPr/>
          <a:lstStyle/>
          <a:p>
            <a:fld id="{A45B9FAB-787B-1044-BBBB-CE23BB14FBA8}" type="slidenum">
              <a:rPr lang="en-US" smtClean="0"/>
              <a:pPr/>
              <a:t>18</a:t>
            </a:fld>
            <a:endParaRPr lang="en-US"/>
          </a:p>
        </p:txBody>
      </p:sp>
    </p:spTree>
    <p:extLst>
      <p:ext uri="{BB962C8B-B14F-4D97-AF65-F5344CB8AC3E}">
        <p14:creationId xmlns:p14="http://schemas.microsoft.com/office/powerpoint/2010/main" xmlns="" val="1141657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11/27/2012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11/27/2012</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952224"/>
            <a:ext cx="6777318" cy="1731982"/>
          </a:xfrm>
        </p:spPr>
        <p:txBody>
          <a:bodyPr/>
          <a:lstStyle/>
          <a:p>
            <a:r>
              <a:rPr lang="en-US" dirty="0" smtClean="0"/>
              <a:t>Arthurian Romance</a:t>
            </a:r>
            <a:endParaRPr lang="en-US" dirty="0"/>
          </a:p>
        </p:txBody>
      </p:sp>
      <p:pic>
        <p:nvPicPr>
          <p:cNvPr id="6" name="Picture 5" descr="tile1.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5458" y="3716421"/>
            <a:ext cx="2656849" cy="27284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72495" y="3716421"/>
            <a:ext cx="2656849" cy="2650996"/>
          </a:xfrm>
          <a:prstGeom prst="rect">
            <a:avLst/>
          </a:prstGeom>
        </p:spPr>
      </p:pic>
    </p:spTree>
    <p:extLst>
      <p:ext uri="{BB962C8B-B14F-4D97-AF65-F5344CB8AC3E}">
        <p14:creationId xmlns:p14="http://schemas.microsoft.com/office/powerpoint/2010/main" xmlns="" val="67363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5982927" cy="4781508"/>
          </a:xfrm>
        </p:spPr>
        <p:txBody>
          <a:bodyPr>
            <a:normAutofit fontScale="92500" lnSpcReduction="20000"/>
          </a:bodyPr>
          <a:lstStyle/>
          <a:p>
            <a:r>
              <a:rPr lang="en-US" dirty="0"/>
              <a:t>Chrétien de </a:t>
            </a:r>
            <a:r>
              <a:rPr lang="en-US" dirty="0" smtClean="0"/>
              <a:t>Troyes, a French writer turned the Arthur legend from a tale of romance to a spiritual quest. </a:t>
            </a:r>
          </a:p>
          <a:p>
            <a:endParaRPr lang="en-US" dirty="0" smtClean="0"/>
          </a:p>
          <a:p>
            <a:pPr lvl="1"/>
            <a:r>
              <a:rPr lang="en-US" sz="1900" dirty="0" smtClean="0">
                <a:solidFill>
                  <a:srgbClr val="FF0000"/>
                </a:solidFill>
              </a:rPr>
              <a:t>A girl came in, fair and comely and beautifully adorned, and between her hands she held a grail. And when she carried the grail in, the hall was suffused by a light so brilliant that the candles lost their brightness as do the moon or stars when the sun rises…The grail was made of the finest pure gold, and in it were set precious stones of many kinds, the richest and most precious in the earth or the sea.</a:t>
            </a:r>
          </a:p>
          <a:p>
            <a:endParaRPr lang="en-US" dirty="0" smtClean="0"/>
          </a:p>
          <a:p>
            <a:r>
              <a:rPr lang="en-US" dirty="0" smtClean="0"/>
              <a:t>Chrétien’s image of the grail became the mystical symbol of all human quests, of the human yearning for something unattainable</a:t>
            </a:r>
          </a:p>
        </p:txBody>
      </p:sp>
      <p:sp>
        <p:nvSpPr>
          <p:cNvPr id="3" name="Title 2"/>
          <p:cNvSpPr>
            <a:spLocks noGrp="1"/>
          </p:cNvSpPr>
          <p:nvPr>
            <p:ph type="title"/>
          </p:nvPr>
        </p:nvSpPr>
        <p:spPr>
          <a:xfrm>
            <a:off x="688490" y="330267"/>
            <a:ext cx="7756263" cy="1334844"/>
          </a:xfrm>
        </p:spPr>
        <p:txBody>
          <a:bodyPr/>
          <a:lstStyle/>
          <a:p>
            <a:r>
              <a:rPr lang="en-US" dirty="0" smtClean="0"/>
              <a:t>The Holy Grail</a:t>
            </a:r>
            <a:endParaRPr lang="en-US" sz="2800" dirty="0"/>
          </a:p>
        </p:txBody>
      </p:sp>
      <p:pic>
        <p:nvPicPr>
          <p:cNvPr id="4" name="Picture 3" descr="holygrai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20237" y="1665111"/>
            <a:ext cx="2650916" cy="4824666"/>
          </a:xfrm>
          <a:prstGeom prst="rect">
            <a:avLst/>
          </a:prstGeom>
        </p:spPr>
      </p:pic>
    </p:spTree>
    <p:extLst>
      <p:ext uri="{BB962C8B-B14F-4D97-AF65-F5344CB8AC3E}">
        <p14:creationId xmlns:p14="http://schemas.microsoft.com/office/powerpoint/2010/main" xmlns="" val="136121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7918" y="2144889"/>
            <a:ext cx="3805008" cy="4523925"/>
          </a:xfrm>
        </p:spPr>
        <p:txBody>
          <a:bodyPr>
            <a:normAutofit/>
          </a:bodyPr>
          <a:lstStyle/>
          <a:p>
            <a:r>
              <a:rPr lang="en-US" dirty="0" smtClean="0"/>
              <a:t>A type of verse narrative that traces the adventures of a brave knight or hero who overcomes danger for the love of a lady or some other high ideal</a:t>
            </a:r>
          </a:p>
          <a:p>
            <a:endParaRPr lang="en-US" dirty="0" smtClean="0"/>
          </a:p>
          <a:p>
            <a:r>
              <a:rPr lang="en-US" dirty="0" smtClean="0"/>
              <a:t>T</a:t>
            </a:r>
            <a:r>
              <a:rPr lang="en-US" dirty="0" smtClean="0"/>
              <a:t>he </a:t>
            </a:r>
            <a:r>
              <a:rPr lang="en-US" dirty="0" smtClean="0"/>
              <a:t>normal laws of nature are suspended</a:t>
            </a:r>
          </a:p>
          <a:p>
            <a:endParaRPr lang="en-US" dirty="0" smtClean="0"/>
          </a:p>
        </p:txBody>
      </p:sp>
      <p:sp>
        <p:nvSpPr>
          <p:cNvPr id="3" name="Title 2"/>
          <p:cNvSpPr>
            <a:spLocks noGrp="1"/>
          </p:cNvSpPr>
          <p:nvPr>
            <p:ph type="title"/>
          </p:nvPr>
        </p:nvSpPr>
        <p:spPr/>
        <p:txBody>
          <a:bodyPr/>
          <a:lstStyle/>
          <a:p>
            <a:r>
              <a:rPr lang="en-US" dirty="0" smtClean="0"/>
              <a:t>Romance</a:t>
            </a:r>
            <a:endParaRPr lang="en-US" dirty="0"/>
          </a:p>
        </p:txBody>
      </p:sp>
      <p:pic>
        <p:nvPicPr>
          <p:cNvPr id="5" name="Picture 4" descr="theLadyOfShallot_1888.jpg"/>
          <p:cNvPicPr>
            <a:picLocks noChangeAspect="1"/>
          </p:cNvPicPr>
          <p:nvPr/>
        </p:nvPicPr>
        <p:blipFill>
          <a:blip r:embed="rId2" cstate="print"/>
          <a:stretch>
            <a:fillRect/>
          </a:stretch>
        </p:blipFill>
        <p:spPr>
          <a:xfrm>
            <a:off x="0" y="2399655"/>
            <a:ext cx="4960620" cy="3777122"/>
          </a:xfrm>
          <a:prstGeom prst="rect">
            <a:avLst/>
          </a:prstGeom>
        </p:spPr>
      </p:pic>
    </p:spTree>
    <p:extLst>
      <p:ext uri="{BB962C8B-B14F-4D97-AF65-F5344CB8AC3E}">
        <p14:creationId xmlns:p14="http://schemas.microsoft.com/office/powerpoint/2010/main" xmlns="" val="3094405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860330"/>
            <a:ext cx="5548750" cy="4997669"/>
          </a:xfrm>
        </p:spPr>
        <p:txBody>
          <a:bodyPr>
            <a:normAutofit fontScale="77500" lnSpcReduction="20000"/>
          </a:bodyPr>
          <a:lstStyle/>
          <a:p>
            <a:pPr>
              <a:buNone/>
            </a:pPr>
            <a:endParaRPr lang="en-US" b="1" dirty="0" smtClean="0"/>
          </a:p>
          <a:p>
            <a:r>
              <a:rPr lang="en-US" b="1" dirty="0" smtClean="0"/>
              <a:t>Idealized </a:t>
            </a:r>
            <a:r>
              <a:rPr lang="en-US" b="1" dirty="0" smtClean="0"/>
              <a:t>hero who fights </a:t>
            </a:r>
            <a:r>
              <a:rPr lang="en-US" b="1" dirty="0" smtClean="0"/>
              <a:t>against the forces of </a:t>
            </a:r>
            <a:r>
              <a:rPr lang="en-US" b="1" dirty="0" smtClean="0"/>
              <a:t>evil</a:t>
            </a:r>
          </a:p>
          <a:p>
            <a:endParaRPr lang="en-US" b="1" dirty="0" smtClean="0"/>
          </a:p>
          <a:p>
            <a:r>
              <a:rPr lang="en-US" b="1" dirty="0" smtClean="0"/>
              <a:t>Usually aided by magic</a:t>
            </a:r>
          </a:p>
          <a:p>
            <a:endParaRPr lang="en-US" b="1" dirty="0" smtClean="0"/>
          </a:p>
          <a:p>
            <a:r>
              <a:rPr lang="en-US" b="1" dirty="0" smtClean="0"/>
              <a:t>B</a:t>
            </a:r>
            <a:r>
              <a:rPr lang="en-US" b="1" dirty="0" smtClean="0"/>
              <a:t>orn under </a:t>
            </a:r>
            <a:r>
              <a:rPr lang="en-US" b="1" dirty="0" smtClean="0"/>
              <a:t>mysterious </a:t>
            </a:r>
            <a:r>
              <a:rPr lang="en-US" b="1" dirty="0" smtClean="0"/>
              <a:t>circumstances</a:t>
            </a:r>
          </a:p>
          <a:p>
            <a:endParaRPr lang="en-US" b="1" dirty="0" smtClean="0"/>
          </a:p>
          <a:p>
            <a:r>
              <a:rPr lang="en-US" b="1" dirty="0" smtClean="0"/>
              <a:t>Grows up in obscurity</a:t>
            </a:r>
          </a:p>
          <a:p>
            <a:endParaRPr lang="en-US" b="1" dirty="0" smtClean="0"/>
          </a:p>
          <a:p>
            <a:r>
              <a:rPr lang="en-US" b="1" dirty="0" smtClean="0"/>
              <a:t>Childhood initiation involving a magic weapon</a:t>
            </a:r>
          </a:p>
          <a:p>
            <a:endParaRPr lang="en-US" b="1" dirty="0" smtClean="0"/>
          </a:p>
          <a:p>
            <a:r>
              <a:rPr lang="en-US" b="1" dirty="0" smtClean="0"/>
              <a:t>Has a wise mentor</a:t>
            </a:r>
          </a:p>
          <a:p>
            <a:endParaRPr lang="en-US" b="1" dirty="0" smtClean="0"/>
          </a:p>
          <a:p>
            <a:r>
              <a:rPr lang="en-US" b="1" dirty="0" smtClean="0"/>
              <a:t>Death is mysterious, suggests he may return</a:t>
            </a:r>
          </a:p>
          <a:p>
            <a:endParaRPr lang="en-US" b="1" dirty="0" smtClean="0"/>
          </a:p>
          <a:p>
            <a:endParaRPr lang="en-US" b="1" dirty="0" smtClean="0"/>
          </a:p>
        </p:txBody>
      </p:sp>
      <p:sp>
        <p:nvSpPr>
          <p:cNvPr id="3" name="Title 2"/>
          <p:cNvSpPr>
            <a:spLocks noGrp="1"/>
          </p:cNvSpPr>
          <p:nvPr>
            <p:ph type="title"/>
          </p:nvPr>
        </p:nvSpPr>
        <p:spPr>
          <a:xfrm>
            <a:off x="268015" y="570156"/>
            <a:ext cx="5051778" cy="1054250"/>
          </a:xfrm>
        </p:spPr>
        <p:txBody>
          <a:bodyPr/>
          <a:lstStyle/>
          <a:p>
            <a:pPr algn="l"/>
            <a:r>
              <a:rPr lang="en-US" sz="4400" dirty="0" smtClean="0"/>
              <a:t>The Romance Hero</a:t>
            </a:r>
            <a:endParaRPr lang="en-US" sz="4400" dirty="0"/>
          </a:p>
        </p:txBody>
      </p:sp>
      <p:pic>
        <p:nvPicPr>
          <p:cNvPr id="4" name="Picture 3" descr="Knight and Maide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48751" y="570156"/>
            <a:ext cx="3792806" cy="5686218"/>
          </a:xfrm>
          <a:prstGeom prst="rect">
            <a:avLst/>
          </a:prstGeom>
        </p:spPr>
      </p:pic>
    </p:spTree>
    <p:extLst>
      <p:ext uri="{BB962C8B-B14F-4D97-AF65-F5344CB8AC3E}">
        <p14:creationId xmlns:p14="http://schemas.microsoft.com/office/powerpoint/2010/main" xmlns="" val="309440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8990" y="2144890"/>
            <a:ext cx="5527454" cy="4713110"/>
          </a:xfrm>
        </p:spPr>
        <p:txBody>
          <a:bodyPr>
            <a:normAutofit fontScale="92500" lnSpcReduction="20000"/>
          </a:bodyPr>
          <a:lstStyle/>
          <a:p>
            <a:r>
              <a:rPr lang="en-US" dirty="0" smtClean="0"/>
              <a:t>Malory led the unremarkable life of a country gentleman until, in 1450, for unknown reasons he turned to a life of crime.</a:t>
            </a:r>
          </a:p>
          <a:p>
            <a:r>
              <a:rPr lang="en-US" dirty="0"/>
              <a:t>Malory was one of many who exploited the breakdown of law and order in the Middle Ages.</a:t>
            </a:r>
          </a:p>
          <a:p>
            <a:r>
              <a:rPr lang="en-US" dirty="0" smtClean="0"/>
              <a:t>He extorted money and stole livestock.</a:t>
            </a:r>
          </a:p>
          <a:p>
            <a:r>
              <a:rPr lang="en-US" dirty="0" smtClean="0"/>
              <a:t>With a small army he attacked </a:t>
            </a:r>
            <a:r>
              <a:rPr lang="en-US" dirty="0" err="1" smtClean="0"/>
              <a:t>Combe</a:t>
            </a:r>
            <a:r>
              <a:rPr lang="en-US" dirty="0" smtClean="0"/>
              <a:t> </a:t>
            </a:r>
            <a:r>
              <a:rPr lang="en-US" dirty="0"/>
              <a:t>A</a:t>
            </a:r>
            <a:r>
              <a:rPr lang="en-US" dirty="0" smtClean="0"/>
              <a:t>bbey, terrifying the monks and stealing their valuables.</a:t>
            </a:r>
          </a:p>
          <a:p>
            <a:r>
              <a:rPr lang="en-US" dirty="0" smtClean="0"/>
              <a:t>He was arrested, escaped twice, but spent most of the 1450s in prison</a:t>
            </a:r>
          </a:p>
          <a:p>
            <a:r>
              <a:rPr lang="en-US" dirty="0" smtClean="0"/>
              <a:t>While in prison he wrote </a:t>
            </a:r>
            <a:r>
              <a:rPr lang="en-US" i="1" dirty="0" smtClean="0"/>
              <a:t>Le </a:t>
            </a:r>
            <a:r>
              <a:rPr lang="en-US" i="1" dirty="0" err="1" smtClean="0"/>
              <a:t>Morte</a:t>
            </a:r>
            <a:r>
              <a:rPr lang="en-US" i="1" dirty="0" smtClean="0"/>
              <a:t> </a:t>
            </a:r>
            <a:r>
              <a:rPr lang="en-US" i="1" dirty="0" err="1" smtClean="0"/>
              <a:t>d’Arthur</a:t>
            </a:r>
            <a:endParaRPr lang="en-US" i="1" dirty="0" smtClean="0"/>
          </a:p>
          <a:p>
            <a:endParaRPr lang="en-US" dirty="0" smtClean="0"/>
          </a:p>
          <a:p>
            <a:endParaRPr lang="en-US" dirty="0" smtClean="0"/>
          </a:p>
          <a:p>
            <a:endParaRPr lang="en-US" dirty="0"/>
          </a:p>
        </p:txBody>
      </p:sp>
      <p:sp>
        <p:nvSpPr>
          <p:cNvPr id="3" name="Title 2"/>
          <p:cNvSpPr>
            <a:spLocks noGrp="1"/>
          </p:cNvSpPr>
          <p:nvPr>
            <p:ph type="title"/>
          </p:nvPr>
        </p:nvSpPr>
        <p:spPr>
          <a:xfrm>
            <a:off x="688490" y="358489"/>
            <a:ext cx="7756263" cy="1334844"/>
          </a:xfrm>
        </p:spPr>
        <p:txBody>
          <a:bodyPr/>
          <a:lstStyle/>
          <a:p>
            <a:r>
              <a:rPr lang="en-US" dirty="0" smtClean="0"/>
              <a:t>Sir Thomas Malory</a:t>
            </a:r>
            <a:br>
              <a:rPr lang="en-US" dirty="0" smtClean="0"/>
            </a:br>
            <a:r>
              <a:rPr lang="en-US" sz="2800" dirty="0" smtClean="0"/>
              <a:t>”The Knight Prisoner”</a:t>
            </a:r>
            <a:br>
              <a:rPr lang="en-US" sz="2800" dirty="0" smtClean="0"/>
            </a:br>
            <a:r>
              <a:rPr lang="en-US" sz="2000" dirty="0"/>
              <a:t>1405 – 1471</a:t>
            </a:r>
            <a:br>
              <a:rPr lang="en-US" sz="2000" dirty="0"/>
            </a:br>
            <a:endParaRPr lang="en-US" sz="2000" dirty="0"/>
          </a:p>
        </p:txBody>
      </p:sp>
      <p:pic>
        <p:nvPicPr>
          <p:cNvPr id="5" name="Picture 4" descr="malor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490" y="2777067"/>
            <a:ext cx="3238500" cy="2743200"/>
          </a:xfrm>
          <a:prstGeom prst="rect">
            <a:avLst/>
          </a:prstGeom>
        </p:spPr>
      </p:pic>
    </p:spTree>
    <p:extLst>
      <p:ext uri="{BB962C8B-B14F-4D97-AF65-F5344CB8AC3E}">
        <p14:creationId xmlns:p14="http://schemas.microsoft.com/office/powerpoint/2010/main" xmlns="" val="3676357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6334" y="2163681"/>
            <a:ext cx="5009091" cy="4581430"/>
          </a:xfrm>
        </p:spPr>
        <p:txBody>
          <a:bodyPr>
            <a:normAutofit fontScale="77500" lnSpcReduction="20000"/>
          </a:bodyPr>
          <a:lstStyle/>
          <a:p>
            <a:r>
              <a:rPr lang="en-US" dirty="0" smtClean="0"/>
              <a:t>Malory’s version of the tale is </a:t>
            </a:r>
            <a:r>
              <a:rPr lang="en-US" dirty="0"/>
              <a:t>one of the most </a:t>
            </a:r>
            <a:r>
              <a:rPr lang="en-US" dirty="0" smtClean="0"/>
              <a:t>popular</a:t>
            </a:r>
          </a:p>
          <a:p>
            <a:endParaRPr lang="en-US" dirty="0"/>
          </a:p>
          <a:p>
            <a:r>
              <a:rPr lang="en-US" dirty="0" smtClean="0"/>
              <a:t>Malory’s </a:t>
            </a:r>
            <a:r>
              <a:rPr lang="en-US" i="1" dirty="0" smtClean="0"/>
              <a:t>Le </a:t>
            </a:r>
            <a:r>
              <a:rPr lang="en-US" i="1" dirty="0" err="1" smtClean="0"/>
              <a:t>Morte</a:t>
            </a:r>
            <a:r>
              <a:rPr lang="en-US" i="1" dirty="0" smtClean="0"/>
              <a:t> </a:t>
            </a:r>
            <a:r>
              <a:rPr lang="en-US" i="1" dirty="0" err="1" smtClean="0"/>
              <a:t>d’Arthur</a:t>
            </a:r>
            <a:r>
              <a:rPr lang="en-US" dirty="0" smtClean="0"/>
              <a:t> is a tale of the birth, education, adventures and death (or disappearance) of King Arthur.</a:t>
            </a:r>
          </a:p>
          <a:p>
            <a:endParaRPr lang="en-US" dirty="0"/>
          </a:p>
          <a:p>
            <a:r>
              <a:rPr lang="en-US" dirty="0" smtClean="0"/>
              <a:t>Arthur and his knights unite in the fellowship of the Round Table</a:t>
            </a:r>
          </a:p>
          <a:p>
            <a:endParaRPr lang="en-US" dirty="0"/>
          </a:p>
          <a:p>
            <a:r>
              <a:rPr lang="en-US" dirty="0" smtClean="0"/>
              <a:t>For a while, Arthur’s noble vision is realized and justice prevails in the kingdom</a:t>
            </a:r>
          </a:p>
          <a:p>
            <a:endParaRPr lang="en-US" dirty="0"/>
          </a:p>
          <a:p>
            <a:r>
              <a:rPr lang="en-US" dirty="0" smtClean="0"/>
              <a:t>Gradually human frailties corrupt the order</a:t>
            </a:r>
            <a:endParaRPr lang="en-US" dirty="0"/>
          </a:p>
        </p:txBody>
      </p:sp>
      <p:sp>
        <p:nvSpPr>
          <p:cNvPr id="3" name="Title 2"/>
          <p:cNvSpPr>
            <a:spLocks noGrp="1"/>
          </p:cNvSpPr>
          <p:nvPr>
            <p:ph type="title"/>
          </p:nvPr>
        </p:nvSpPr>
        <p:spPr/>
        <p:txBody>
          <a:bodyPr/>
          <a:lstStyle/>
          <a:p>
            <a:pPr algn="l"/>
            <a:r>
              <a:rPr lang="en-US" i="1" dirty="0" smtClean="0"/>
              <a:t>Le </a:t>
            </a:r>
            <a:r>
              <a:rPr lang="en-US" i="1" dirty="0" err="1" smtClean="0"/>
              <a:t>Morte</a:t>
            </a:r>
            <a:r>
              <a:rPr lang="en-US" i="1" dirty="0" smtClean="0"/>
              <a:t> </a:t>
            </a:r>
            <a:r>
              <a:rPr lang="en-US" i="1" dirty="0" err="1" smtClean="0"/>
              <a:t>d’Arthur</a:t>
            </a:r>
            <a:endParaRPr lang="en-US" i="1" dirty="0"/>
          </a:p>
        </p:txBody>
      </p:sp>
      <p:pic>
        <p:nvPicPr>
          <p:cNvPr id="5" name="Picture 4" descr="Round Tabl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18314" y="1624406"/>
            <a:ext cx="3838575" cy="4762500"/>
          </a:xfrm>
          <a:prstGeom prst="rect">
            <a:avLst/>
          </a:prstGeom>
        </p:spPr>
      </p:pic>
    </p:spTree>
    <p:extLst>
      <p:ext uri="{BB962C8B-B14F-4D97-AF65-F5344CB8AC3E}">
        <p14:creationId xmlns:p14="http://schemas.microsoft.com/office/powerpoint/2010/main" xmlns="" val="995241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78" y="2144890"/>
            <a:ext cx="8918222" cy="4713110"/>
          </a:xfrm>
        </p:spPr>
        <p:txBody>
          <a:bodyPr>
            <a:normAutofit fontScale="92500" lnSpcReduction="20000"/>
          </a:bodyPr>
          <a:lstStyle/>
          <a:p>
            <a:r>
              <a:rPr lang="en-US" dirty="0"/>
              <a:t>During the 1400s, </a:t>
            </a:r>
            <a:r>
              <a:rPr lang="en-US" dirty="0" smtClean="0"/>
              <a:t>central </a:t>
            </a:r>
            <a:r>
              <a:rPr lang="en-US" dirty="0"/>
              <a:t>government </a:t>
            </a:r>
            <a:r>
              <a:rPr lang="en-US" dirty="0" smtClean="0"/>
              <a:t>in England was </a:t>
            </a:r>
            <a:r>
              <a:rPr lang="en-US" dirty="0"/>
              <a:t>weak under Henry VI, who suffered from bouts of </a:t>
            </a:r>
            <a:r>
              <a:rPr lang="en-US" dirty="0" smtClean="0"/>
              <a:t>insanity.</a:t>
            </a:r>
          </a:p>
          <a:p>
            <a:endParaRPr lang="en-US" dirty="0"/>
          </a:p>
          <a:p>
            <a:r>
              <a:rPr lang="en-US" dirty="0" smtClean="0"/>
              <a:t>Local </a:t>
            </a:r>
            <a:r>
              <a:rPr lang="en-US" dirty="0"/>
              <a:t>disorder thrived. Richard, Duke of York ruled as Regent during the illness of Henry VI, who came from the house of Lancaster. When Henry recovered in 1455, Richard </a:t>
            </a:r>
            <a:r>
              <a:rPr lang="en-US" dirty="0" smtClean="0"/>
              <a:t>didn’t want to </a:t>
            </a:r>
            <a:r>
              <a:rPr lang="en-US" dirty="0"/>
              <a:t>relinquish power. </a:t>
            </a:r>
            <a:endParaRPr lang="en-US" dirty="0" smtClean="0"/>
          </a:p>
          <a:p>
            <a:endParaRPr lang="en-US" dirty="0"/>
          </a:p>
          <a:p>
            <a:r>
              <a:rPr lang="en-US" dirty="0" smtClean="0"/>
              <a:t>Civil </a:t>
            </a:r>
            <a:r>
              <a:rPr lang="en-US" dirty="0"/>
              <a:t>war broke out as the houses of York and Lancaster fought for the throne </a:t>
            </a:r>
            <a:r>
              <a:rPr lang="en-US" dirty="0" smtClean="0"/>
              <a:t>during the </a:t>
            </a:r>
            <a:r>
              <a:rPr lang="en-US" b="1" i="1" dirty="0" smtClean="0">
                <a:solidFill>
                  <a:srgbClr val="FF0000"/>
                </a:solidFill>
              </a:rPr>
              <a:t>Wars </a:t>
            </a:r>
            <a:r>
              <a:rPr lang="en-US" b="1" i="1" dirty="0">
                <a:solidFill>
                  <a:srgbClr val="FF0000"/>
                </a:solidFill>
              </a:rPr>
              <a:t>of the Roses</a:t>
            </a:r>
            <a:r>
              <a:rPr lang="en-US" dirty="0" smtClean="0"/>
              <a:t>.</a:t>
            </a:r>
          </a:p>
          <a:p>
            <a:endParaRPr lang="en-US" dirty="0" smtClean="0"/>
          </a:p>
          <a:p>
            <a:r>
              <a:rPr lang="en-US" dirty="0" smtClean="0"/>
              <a:t>During this period of bloody civil war, old values like honor and loyalty began to erode. It was this erosion of values that gave birth to Malory’s </a:t>
            </a:r>
            <a:r>
              <a:rPr lang="en-US" i="1" dirty="0" smtClean="0"/>
              <a:t>Le </a:t>
            </a:r>
            <a:r>
              <a:rPr lang="en-US" i="1" dirty="0" err="1" smtClean="0"/>
              <a:t>Morte</a:t>
            </a:r>
            <a:r>
              <a:rPr lang="en-US" i="1" dirty="0" smtClean="0"/>
              <a:t> </a:t>
            </a:r>
            <a:r>
              <a:rPr lang="en-US" i="1" dirty="0" err="1" smtClean="0"/>
              <a:t>d’Arthur</a:t>
            </a:r>
            <a:endParaRPr lang="en-US" i="1" dirty="0" smtClean="0"/>
          </a:p>
          <a:p>
            <a:endParaRPr lang="en-US" dirty="0" smtClean="0"/>
          </a:p>
          <a:p>
            <a:endParaRPr lang="en-US" dirty="0" smtClean="0"/>
          </a:p>
          <a:p>
            <a:endParaRPr lang="en-US" dirty="0"/>
          </a:p>
        </p:txBody>
      </p:sp>
      <p:sp>
        <p:nvSpPr>
          <p:cNvPr id="3" name="Title 2"/>
          <p:cNvSpPr>
            <a:spLocks noGrp="1"/>
          </p:cNvSpPr>
          <p:nvPr>
            <p:ph type="title"/>
          </p:nvPr>
        </p:nvSpPr>
        <p:spPr>
          <a:xfrm>
            <a:off x="688490" y="358489"/>
            <a:ext cx="7756263" cy="1334844"/>
          </a:xfrm>
        </p:spPr>
        <p:txBody>
          <a:bodyPr/>
          <a:lstStyle/>
          <a:p>
            <a:r>
              <a:rPr lang="en-US" sz="4400" dirty="0" smtClean="0"/>
              <a:t>The erosion of values</a:t>
            </a:r>
            <a:endParaRPr lang="en-US" sz="4400" dirty="0"/>
          </a:p>
        </p:txBody>
      </p:sp>
      <p:pic>
        <p:nvPicPr>
          <p:cNvPr id="4" name="Picture 3" descr="Red-ros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778" y="358489"/>
            <a:ext cx="1422758" cy="1412522"/>
          </a:xfrm>
          <a:prstGeom prst="rect">
            <a:avLst/>
          </a:prstGeom>
        </p:spPr>
      </p:pic>
      <p:pic>
        <p:nvPicPr>
          <p:cNvPr id="6" name="Picture 5" descr="White-ros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8575" y="358489"/>
            <a:ext cx="1381295" cy="1459666"/>
          </a:xfrm>
          <a:prstGeom prst="rect">
            <a:avLst/>
          </a:prstGeom>
        </p:spPr>
      </p:pic>
    </p:spTree>
    <p:extLst>
      <p:ext uri="{BB962C8B-B14F-4D97-AF65-F5344CB8AC3E}">
        <p14:creationId xmlns:p14="http://schemas.microsoft.com/office/powerpoint/2010/main" xmlns="" val="2681561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nightsaroundthetable.jpg"/>
          <p:cNvPicPr>
            <a:picLocks noChangeAspect="1"/>
          </p:cNvPicPr>
          <p:nvPr/>
        </p:nvPicPr>
        <p:blipFill>
          <a:blip r:embed="rId2" cstate="print"/>
          <a:stretch>
            <a:fillRect/>
          </a:stretch>
        </p:blipFill>
        <p:spPr>
          <a:xfrm>
            <a:off x="972273" y="270833"/>
            <a:ext cx="7257331" cy="6246196"/>
          </a:xfrm>
          <a:prstGeom prst="rect">
            <a:avLst/>
          </a:prstGeom>
        </p:spPr>
      </p:pic>
    </p:spTree>
    <p:extLst>
      <p:ext uri="{BB962C8B-B14F-4D97-AF65-F5344CB8AC3E}">
        <p14:creationId xmlns:p14="http://schemas.microsoft.com/office/powerpoint/2010/main" xmlns="" val="3335822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78" y="2144890"/>
            <a:ext cx="8918222" cy="4713110"/>
          </a:xfrm>
        </p:spPr>
        <p:txBody>
          <a:bodyPr>
            <a:normAutofit fontScale="70000" lnSpcReduction="20000"/>
          </a:bodyPr>
          <a:lstStyle/>
          <a:p>
            <a:pPr marL="0" indent="0">
              <a:buNone/>
            </a:pPr>
            <a:r>
              <a:rPr lang="en-US" i="1" dirty="0" smtClean="0"/>
              <a:t>	Arthur</a:t>
            </a:r>
            <a:r>
              <a:rPr lang="en-US" i="1" dirty="0"/>
              <a:t>, the good king of Britain, whose valor teaches us that we too should be courteous and brave, was holding court with all kinglike splendor at Carlisle in Wales on that feast so worth its cost one has to call it Pentecost</a:t>
            </a:r>
            <a:r>
              <a:rPr lang="en-US" i="1" dirty="0" smtClean="0"/>
              <a:t>.</a:t>
            </a:r>
          </a:p>
          <a:p>
            <a:endParaRPr lang="en-US" i="1" dirty="0"/>
          </a:p>
          <a:p>
            <a:pPr marL="0" indent="0">
              <a:buNone/>
            </a:pPr>
            <a:r>
              <a:rPr lang="en-US" i="1" dirty="0" smtClean="0"/>
              <a:t>	After </a:t>
            </a:r>
            <a:r>
              <a:rPr lang="en-US" i="1" dirty="0"/>
              <a:t>dinner the knights gathered again here and there through the halls where the ladies, married or unmarried, called them. Some knights talked of recent events; others were speaking of love, the tribulations and the sorrows and the blessings that often come to the disciples of his order. At that time Love's order was still fine and flourishing. Now, alas, there are very few disciples; nearly all have deserted him so that Love is held in disrepute. In olden days Love's disciples were known for courtesy and bravery, generosity and honor. Now love has become an idle word. Those who know nothing of his order maintain they love; but they lie. They have no right to talk. In their boasting, love is but an idle tale and a lie</a:t>
            </a:r>
            <a:r>
              <a:rPr lang="en-US" i="1" dirty="0" smtClean="0"/>
              <a:t>.</a:t>
            </a:r>
          </a:p>
          <a:p>
            <a:endParaRPr lang="en-US" i="1" dirty="0"/>
          </a:p>
          <a:p>
            <a:pPr marL="0" indent="0">
              <a:buNone/>
            </a:pPr>
            <a:r>
              <a:rPr lang="en-US" i="1" dirty="0" smtClean="0"/>
              <a:t>	But </a:t>
            </a:r>
            <a:r>
              <a:rPr lang="en-US" i="1" dirty="0"/>
              <a:t>now let us speak of those who once were and leave aside those who still are, for a courteous man, though dead, is worth a great deal more, in my opinion, than a living churl. So it is my pleasure to relate a story worth listening to about the king whose fame spreads near and far. And I do agree with the belief of so many Bretons that his renown will last forever. Thanks to him, people will recall his chosen knights, fine men who strove for honor</a:t>
            </a:r>
            <a:r>
              <a:rPr lang="en-US" i="1" dirty="0" smtClean="0"/>
              <a:t>.</a:t>
            </a:r>
          </a:p>
          <a:p>
            <a:pPr marL="0" indent="0" algn="r">
              <a:buNone/>
            </a:pPr>
            <a:r>
              <a:rPr lang="en-US" dirty="0" smtClean="0"/>
              <a:t>-Chretien de Troyes</a:t>
            </a:r>
            <a:endParaRPr lang="en-US" dirty="0"/>
          </a:p>
          <a:p>
            <a:endParaRPr lang="en-US" dirty="0" smtClean="0"/>
          </a:p>
          <a:p>
            <a:endParaRPr lang="en-US" dirty="0" smtClean="0"/>
          </a:p>
          <a:p>
            <a:endParaRPr lang="en-US" dirty="0"/>
          </a:p>
        </p:txBody>
      </p:sp>
      <p:sp>
        <p:nvSpPr>
          <p:cNvPr id="3" name="Title 2"/>
          <p:cNvSpPr>
            <a:spLocks noGrp="1"/>
          </p:cNvSpPr>
          <p:nvPr>
            <p:ph type="title"/>
          </p:nvPr>
        </p:nvSpPr>
        <p:spPr>
          <a:xfrm>
            <a:off x="688490" y="358489"/>
            <a:ext cx="7756263" cy="1334844"/>
          </a:xfrm>
        </p:spPr>
        <p:txBody>
          <a:bodyPr/>
          <a:lstStyle/>
          <a:p>
            <a:r>
              <a:rPr lang="en-US" sz="4400" dirty="0" smtClean="0"/>
              <a:t>The erosion of values</a:t>
            </a:r>
            <a:endParaRPr lang="en-US" sz="4400" dirty="0"/>
          </a:p>
        </p:txBody>
      </p:sp>
      <p:pic>
        <p:nvPicPr>
          <p:cNvPr id="7" name="Picture 6" descr="Red-ros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778" y="358489"/>
            <a:ext cx="1422758" cy="1412522"/>
          </a:xfrm>
          <a:prstGeom prst="rect">
            <a:avLst/>
          </a:prstGeom>
        </p:spPr>
      </p:pic>
      <p:pic>
        <p:nvPicPr>
          <p:cNvPr id="8" name="Picture 7" descr="White-ros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8575" y="358489"/>
            <a:ext cx="1381295" cy="1459666"/>
          </a:xfrm>
          <a:prstGeom prst="rect">
            <a:avLst/>
          </a:prstGeom>
        </p:spPr>
      </p:pic>
    </p:spTree>
    <p:extLst>
      <p:ext uri="{BB962C8B-B14F-4D97-AF65-F5344CB8AC3E}">
        <p14:creationId xmlns:p14="http://schemas.microsoft.com/office/powerpoint/2010/main" xmlns="" val="3335822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5838374" cy="4781508"/>
          </a:xfrm>
        </p:spPr>
        <p:txBody>
          <a:bodyPr>
            <a:normAutofit fontScale="85000" lnSpcReduction="20000"/>
          </a:bodyPr>
          <a:lstStyle/>
          <a:p>
            <a:r>
              <a:rPr lang="en-US" dirty="0" smtClean="0"/>
              <a:t>The 19</a:t>
            </a:r>
            <a:r>
              <a:rPr lang="en-US" baseline="30000" dirty="0" smtClean="0"/>
              <a:t>th</a:t>
            </a:r>
            <a:r>
              <a:rPr lang="en-US" dirty="0" smtClean="0"/>
              <a:t> century in Britain was a time of great change. The Industrial Revolution was quickly transforming the nation.</a:t>
            </a:r>
          </a:p>
          <a:p>
            <a:endParaRPr lang="en-US" dirty="0" smtClean="0"/>
          </a:p>
          <a:p>
            <a:r>
              <a:rPr lang="en-US" dirty="0" smtClean="0"/>
              <a:t>Times of great unrest and change such as this created great doubt and uncertainty in people’s minds.</a:t>
            </a:r>
          </a:p>
          <a:p>
            <a:endParaRPr lang="en-US" dirty="0" smtClean="0"/>
          </a:p>
          <a:p>
            <a:r>
              <a:rPr lang="en-US" dirty="0" smtClean="0"/>
              <a:t>People longed for stability and for a hero. </a:t>
            </a:r>
          </a:p>
          <a:p>
            <a:endParaRPr lang="en-US" dirty="0" smtClean="0"/>
          </a:p>
          <a:p>
            <a:r>
              <a:rPr lang="en-US" dirty="0" smtClean="0"/>
              <a:t>The Legend of King Arthur, the unfaltering goodness and the moral stability of Camelot became very popular. </a:t>
            </a:r>
          </a:p>
          <a:p>
            <a:endParaRPr lang="en-US" dirty="0" smtClean="0"/>
          </a:p>
          <a:p>
            <a:r>
              <a:rPr lang="en-US" dirty="0" smtClean="0"/>
              <a:t>19</a:t>
            </a:r>
            <a:r>
              <a:rPr lang="en-US" baseline="30000" dirty="0" smtClean="0"/>
              <a:t>th</a:t>
            </a:r>
            <a:r>
              <a:rPr lang="en-US" dirty="0" smtClean="0"/>
              <a:t> century writers like Alfred Lord Tennyson composed poetry based on the myth.</a:t>
            </a:r>
          </a:p>
        </p:txBody>
      </p:sp>
      <p:sp>
        <p:nvSpPr>
          <p:cNvPr id="3" name="Title 2"/>
          <p:cNvSpPr>
            <a:spLocks noGrp="1"/>
          </p:cNvSpPr>
          <p:nvPr>
            <p:ph type="title"/>
          </p:nvPr>
        </p:nvSpPr>
        <p:spPr>
          <a:xfrm>
            <a:off x="688490" y="330267"/>
            <a:ext cx="7756263" cy="1334844"/>
          </a:xfrm>
        </p:spPr>
        <p:txBody>
          <a:bodyPr/>
          <a:lstStyle/>
          <a:p>
            <a:r>
              <a:rPr lang="en-US" dirty="0" smtClean="0"/>
              <a:t>Victorian Revival</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71707" y="2261583"/>
            <a:ext cx="3172293" cy="4130589"/>
          </a:xfrm>
          <a:prstGeom prst="rect">
            <a:avLst/>
          </a:prstGeom>
        </p:spPr>
      </p:pic>
    </p:spTree>
    <p:extLst>
      <p:ext uri="{BB962C8B-B14F-4D97-AF65-F5344CB8AC3E}">
        <p14:creationId xmlns:p14="http://schemas.microsoft.com/office/powerpoint/2010/main" xmlns="" val="411391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2977" y="2330484"/>
            <a:ext cx="5034136" cy="4179929"/>
          </a:xfrm>
        </p:spPr>
        <p:txBody>
          <a:bodyPr>
            <a:normAutofit/>
          </a:bodyPr>
          <a:lstStyle/>
          <a:p>
            <a:r>
              <a:rPr lang="en-US" dirty="0" smtClean="0"/>
              <a:t>Camelot was “discovered” in Somerset in the 1960s.</a:t>
            </a:r>
          </a:p>
          <a:p>
            <a:r>
              <a:rPr lang="en-US" dirty="0" smtClean="0"/>
              <a:t>Films such as </a:t>
            </a:r>
            <a:r>
              <a:rPr lang="en-US" i="1" dirty="0"/>
              <a:t>Lancelot </a:t>
            </a:r>
            <a:r>
              <a:rPr lang="en-US" dirty="0"/>
              <a:t>(1972</a:t>
            </a:r>
            <a:r>
              <a:rPr lang="en-US" dirty="0" smtClean="0"/>
              <a:t>), </a:t>
            </a:r>
            <a:r>
              <a:rPr lang="en-US" i="1" dirty="0" smtClean="0"/>
              <a:t>Excalibur </a:t>
            </a:r>
            <a:r>
              <a:rPr lang="en-US" dirty="0" smtClean="0"/>
              <a:t>(1981)</a:t>
            </a:r>
            <a:r>
              <a:rPr lang="en-US" i="1" dirty="0" smtClean="0"/>
              <a:t>, First Knight </a:t>
            </a:r>
            <a:r>
              <a:rPr lang="en-US" dirty="0" smtClean="0"/>
              <a:t>(1995) were the precursors to Hollywood’s 2004 epic film </a:t>
            </a:r>
            <a:r>
              <a:rPr lang="en-US" i="1" dirty="0" smtClean="0"/>
              <a:t>King Arthur</a:t>
            </a:r>
          </a:p>
          <a:p>
            <a:r>
              <a:rPr lang="en-US" dirty="0" smtClean="0"/>
              <a:t>When English peoples need a hero, King Arthur is resurrected.</a:t>
            </a:r>
          </a:p>
          <a:p>
            <a:pPr marL="0" indent="0">
              <a:buNone/>
            </a:pPr>
            <a:endParaRPr lang="en-US" dirty="0" smtClean="0"/>
          </a:p>
        </p:txBody>
      </p:sp>
      <p:sp>
        <p:nvSpPr>
          <p:cNvPr id="3" name="Title 2"/>
          <p:cNvSpPr>
            <a:spLocks noGrp="1"/>
          </p:cNvSpPr>
          <p:nvPr>
            <p:ph type="title"/>
          </p:nvPr>
        </p:nvSpPr>
        <p:spPr>
          <a:xfrm>
            <a:off x="969227" y="330267"/>
            <a:ext cx="7756263" cy="1334844"/>
          </a:xfrm>
        </p:spPr>
        <p:txBody>
          <a:bodyPr/>
          <a:lstStyle/>
          <a:p>
            <a:r>
              <a:rPr lang="en-US" sz="4800" dirty="0" smtClean="0"/>
              <a:t>The Modern Myth</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413878"/>
            <a:ext cx="4143040" cy="3107280"/>
          </a:xfrm>
          <a:prstGeom prst="rect">
            <a:avLst/>
          </a:prstGeom>
        </p:spPr>
      </p:pic>
    </p:spTree>
    <p:extLst>
      <p:ext uri="{BB962C8B-B14F-4D97-AF65-F5344CB8AC3E}">
        <p14:creationId xmlns:p14="http://schemas.microsoft.com/office/powerpoint/2010/main" xmlns="" val="78558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a:t>
            </a:r>
            <a:r>
              <a:rPr lang="en-US" sz="2800" dirty="0"/>
              <a:t>k</a:t>
            </a:r>
            <a:r>
              <a:rPr lang="en-US" sz="2800" dirty="0" smtClean="0"/>
              <a:t>ing”</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778" y="2088445"/>
            <a:ext cx="4421857" cy="4769556"/>
          </a:xfrm>
          <a:prstGeom prst="rect">
            <a:avLst/>
          </a:prstGeom>
        </p:spPr>
      </p:pic>
    </p:spTree>
    <p:extLst>
      <p:ext uri="{BB962C8B-B14F-4D97-AF65-F5344CB8AC3E}">
        <p14:creationId xmlns:p14="http://schemas.microsoft.com/office/powerpoint/2010/main" xmlns="" val="3028557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736" y="2432951"/>
            <a:ext cx="2791018" cy="3957152"/>
          </a:xfrm>
        </p:spPr>
        <p:txBody>
          <a:bodyPr>
            <a:noAutofit/>
          </a:bodyPr>
          <a:lstStyle/>
          <a:p>
            <a:r>
              <a:rPr lang="en-US" sz="2800" dirty="0" smtClean="0"/>
              <a:t>This is a </a:t>
            </a:r>
            <a:r>
              <a:rPr lang="en-US" sz="2800" dirty="0"/>
              <a:t>question many have asked but none have answered </a:t>
            </a:r>
            <a:r>
              <a:rPr lang="en-US" sz="2800" dirty="0" smtClean="0"/>
              <a:t>credibly.</a:t>
            </a:r>
          </a:p>
          <a:p>
            <a:endParaRPr lang="en-US" sz="1400" dirty="0"/>
          </a:p>
        </p:txBody>
      </p:sp>
      <p:sp>
        <p:nvSpPr>
          <p:cNvPr id="3" name="Title 2"/>
          <p:cNvSpPr>
            <a:spLocks noGrp="1"/>
          </p:cNvSpPr>
          <p:nvPr>
            <p:ph type="title"/>
          </p:nvPr>
        </p:nvSpPr>
        <p:spPr>
          <a:xfrm>
            <a:off x="688490" y="330267"/>
            <a:ext cx="7756263" cy="1334844"/>
          </a:xfrm>
        </p:spPr>
        <p:txBody>
          <a:bodyPr/>
          <a:lstStyle/>
          <a:p>
            <a:r>
              <a:rPr lang="en-US" dirty="0" smtClean="0"/>
              <a:t>Was King Arthur real?</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91018" y="1598271"/>
            <a:ext cx="6259401" cy="5097377"/>
          </a:xfrm>
          <a:prstGeom prst="rect">
            <a:avLst/>
          </a:prstGeom>
        </p:spPr>
      </p:pic>
    </p:spTree>
    <p:extLst>
      <p:ext uri="{BB962C8B-B14F-4D97-AF65-F5344CB8AC3E}">
        <p14:creationId xmlns:p14="http://schemas.microsoft.com/office/powerpoint/2010/main" xmlns="" val="2351266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rm&amp;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51788" y="0"/>
            <a:ext cx="5068377" cy="6851324"/>
          </a:xfrm>
          <a:prstGeom prst="rect">
            <a:avLst/>
          </a:prstGeom>
        </p:spPr>
      </p:pic>
    </p:spTree>
    <p:extLst>
      <p:ext uri="{BB962C8B-B14F-4D97-AF65-F5344CB8AC3E}">
        <p14:creationId xmlns:p14="http://schemas.microsoft.com/office/powerpoint/2010/main" xmlns="" val="68373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2222" y="2248347"/>
            <a:ext cx="5051778" cy="4313320"/>
          </a:xfrm>
        </p:spPr>
        <p:txBody>
          <a:bodyPr>
            <a:normAutofit fontScale="92500" lnSpcReduction="10000"/>
          </a:bodyPr>
          <a:lstStyle/>
          <a:p>
            <a:r>
              <a:rPr lang="en-US" dirty="0" smtClean="0"/>
              <a:t>Mythical king from British folklore</a:t>
            </a:r>
          </a:p>
          <a:p>
            <a:endParaRPr lang="en-US" dirty="0"/>
          </a:p>
          <a:p>
            <a:r>
              <a:rPr lang="en-US" dirty="0"/>
              <a:t>Queen </a:t>
            </a:r>
            <a:r>
              <a:rPr lang="en-US" dirty="0" smtClean="0"/>
              <a:t>Guinevere </a:t>
            </a:r>
          </a:p>
          <a:p>
            <a:endParaRPr lang="en-US" dirty="0"/>
          </a:p>
          <a:p>
            <a:r>
              <a:rPr lang="en-US" dirty="0" smtClean="0"/>
              <a:t>Wizard Merlin</a:t>
            </a:r>
          </a:p>
          <a:p>
            <a:endParaRPr lang="en-US" dirty="0"/>
          </a:p>
          <a:p>
            <a:r>
              <a:rPr lang="en-US" dirty="0" smtClean="0"/>
              <a:t>Knights of the Round Table</a:t>
            </a:r>
          </a:p>
          <a:p>
            <a:endParaRPr lang="en-US" dirty="0"/>
          </a:p>
          <a:p>
            <a:r>
              <a:rPr lang="en-US" dirty="0"/>
              <a:t>Values of loyalty and </a:t>
            </a:r>
            <a:r>
              <a:rPr lang="en-US" dirty="0" smtClean="0"/>
              <a:t>chivalry</a:t>
            </a:r>
          </a:p>
          <a:p>
            <a:endParaRPr lang="en-US" dirty="0"/>
          </a:p>
          <a:p>
            <a:r>
              <a:rPr lang="en-US" dirty="0" smtClean="0"/>
              <a:t>Quest for the Holy Grail</a:t>
            </a:r>
          </a:p>
        </p:txBody>
      </p:sp>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king”</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778" y="2088445"/>
            <a:ext cx="4421857" cy="4769556"/>
          </a:xfrm>
          <a:prstGeom prst="rect">
            <a:avLst/>
          </a:prstGeom>
        </p:spPr>
      </p:pic>
    </p:spTree>
    <p:extLst>
      <p:ext uri="{BB962C8B-B14F-4D97-AF65-F5344CB8AC3E}">
        <p14:creationId xmlns:p14="http://schemas.microsoft.com/office/powerpoint/2010/main" xmlns="" val="149513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9006690" cy="4781508"/>
          </a:xfrm>
        </p:spPr>
        <p:txBody>
          <a:bodyPr>
            <a:normAutofit fontScale="92500" lnSpcReduction="10000"/>
          </a:bodyPr>
          <a:lstStyle/>
          <a:p>
            <a:r>
              <a:rPr lang="en-US" dirty="0" smtClean="0"/>
              <a:t>A composite of different legends written by different authors at different times.</a:t>
            </a:r>
          </a:p>
          <a:p>
            <a:r>
              <a:rPr lang="en-US" dirty="0" smtClean="0">
                <a:solidFill>
                  <a:schemeClr val="accent6">
                    <a:lumMod val="20000"/>
                    <a:lumOff val="80000"/>
                  </a:schemeClr>
                </a:solidFill>
              </a:rPr>
              <a:t>His first incarnation appears in “The History of the Britons” written in 830 by a monk called </a:t>
            </a:r>
            <a:r>
              <a:rPr lang="en-US" dirty="0" err="1" smtClean="0">
                <a:solidFill>
                  <a:schemeClr val="accent6">
                    <a:lumMod val="20000"/>
                    <a:lumOff val="80000"/>
                  </a:schemeClr>
                </a:solidFill>
              </a:rPr>
              <a:t>Nennius</a:t>
            </a:r>
            <a:r>
              <a:rPr lang="en-US" dirty="0" smtClean="0">
                <a:solidFill>
                  <a:schemeClr val="accent6">
                    <a:lumMod val="20000"/>
                    <a:lumOff val="80000"/>
                  </a:schemeClr>
                </a:solidFill>
              </a:rPr>
              <a:t>. </a:t>
            </a:r>
          </a:p>
          <a:p>
            <a:r>
              <a:rPr lang="en-US" dirty="0" smtClean="0">
                <a:solidFill>
                  <a:schemeClr val="accent6">
                    <a:lumMod val="20000"/>
                    <a:lumOff val="80000"/>
                  </a:schemeClr>
                </a:solidFill>
              </a:rPr>
              <a:t>In the turmoil after the Norman invasion in 1066, a tradition of stories emerged in which Britons triumphed over their new masters. These stories needed a hero- this is where Arthur fits in.</a:t>
            </a:r>
          </a:p>
          <a:p>
            <a:r>
              <a:rPr lang="en-US" dirty="0" smtClean="0">
                <a:solidFill>
                  <a:schemeClr val="accent6">
                    <a:lumMod val="20000"/>
                    <a:lumOff val="80000"/>
                  </a:schemeClr>
                </a:solidFill>
              </a:rPr>
              <a:t>Later, Geoffrey of Monmouth, a writer working at Oxford chronicled Arthur’s life in </a:t>
            </a:r>
            <a:r>
              <a:rPr lang="en-US" i="1" dirty="0" smtClean="0">
                <a:solidFill>
                  <a:schemeClr val="accent6">
                    <a:lumMod val="20000"/>
                    <a:lumOff val="80000"/>
                  </a:schemeClr>
                </a:solidFill>
              </a:rPr>
              <a:t>The History of the Kings of Britain</a:t>
            </a:r>
            <a:r>
              <a:rPr lang="en-US" dirty="0" smtClean="0">
                <a:solidFill>
                  <a:schemeClr val="accent6">
                    <a:lumMod val="20000"/>
                    <a:lumOff val="80000"/>
                  </a:schemeClr>
                </a:solidFill>
              </a:rPr>
              <a:t>.</a:t>
            </a:r>
          </a:p>
          <a:p>
            <a:r>
              <a:rPr lang="en-US" dirty="0" smtClean="0">
                <a:solidFill>
                  <a:schemeClr val="accent6">
                    <a:lumMod val="20000"/>
                    <a:lumOff val="80000"/>
                  </a:schemeClr>
                </a:solidFill>
              </a:rPr>
              <a:t> In this work, Arthur’s whole life story is told, from his birth to his eventual betrayal and mysterious death.</a:t>
            </a:r>
          </a:p>
          <a:p>
            <a:r>
              <a:rPr lang="en-US" dirty="0" smtClean="0">
                <a:solidFill>
                  <a:schemeClr val="accent6">
                    <a:lumMod val="20000"/>
                    <a:lumOff val="80000"/>
                  </a:schemeClr>
                </a:solidFill>
              </a:rPr>
              <a:t>Monmouth claimed the work was based on a secret lost Celtic manuscript, but really blended fact and fiction, the way the film </a:t>
            </a:r>
            <a:r>
              <a:rPr lang="en-US" i="1" dirty="0" smtClean="0">
                <a:solidFill>
                  <a:schemeClr val="accent6">
                    <a:lumMod val="20000"/>
                    <a:lumOff val="80000"/>
                  </a:schemeClr>
                </a:solidFill>
              </a:rPr>
              <a:t>The Da Vinci Code</a:t>
            </a:r>
            <a:r>
              <a:rPr lang="en-US" dirty="0" smtClean="0">
                <a:solidFill>
                  <a:schemeClr val="accent6">
                    <a:lumMod val="20000"/>
                    <a:lumOff val="80000"/>
                  </a:schemeClr>
                </a:solidFill>
              </a:rPr>
              <a:t> does today.</a:t>
            </a:r>
          </a:p>
        </p:txBody>
      </p:sp>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king”</a:t>
            </a:r>
            <a:endParaRPr lang="en-US" sz="2800" dirty="0"/>
          </a:p>
        </p:txBody>
      </p:sp>
    </p:spTree>
    <p:extLst>
      <p:ext uri="{BB962C8B-B14F-4D97-AF65-F5344CB8AC3E}">
        <p14:creationId xmlns:p14="http://schemas.microsoft.com/office/powerpoint/2010/main" xmlns="" val="246703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9006690" cy="4781508"/>
          </a:xfrm>
        </p:spPr>
        <p:txBody>
          <a:bodyPr>
            <a:normAutofit fontScale="92500" lnSpcReduction="10000"/>
          </a:bodyPr>
          <a:lstStyle/>
          <a:p>
            <a:r>
              <a:rPr lang="en-US" dirty="0" smtClean="0"/>
              <a:t>A composite of different legends written by different authors at different times.</a:t>
            </a:r>
          </a:p>
          <a:p>
            <a:r>
              <a:rPr lang="en-US" dirty="0" smtClean="0">
                <a:solidFill>
                  <a:srgbClr val="0000FF"/>
                </a:solidFill>
              </a:rPr>
              <a:t>His first incarnation appears in “The History of the Britons” written in 830 by a monk called </a:t>
            </a:r>
            <a:r>
              <a:rPr lang="en-US" dirty="0" err="1" smtClean="0">
                <a:solidFill>
                  <a:srgbClr val="0000FF"/>
                </a:solidFill>
              </a:rPr>
              <a:t>Nennius</a:t>
            </a:r>
            <a:r>
              <a:rPr lang="en-US" dirty="0" smtClean="0">
                <a:solidFill>
                  <a:srgbClr val="0000FF"/>
                </a:solidFill>
              </a:rPr>
              <a:t>. </a:t>
            </a:r>
          </a:p>
          <a:p>
            <a:r>
              <a:rPr lang="en-US" dirty="0" smtClean="0">
                <a:solidFill>
                  <a:srgbClr val="EFF1EA"/>
                </a:solidFill>
              </a:rPr>
              <a:t>In the turmoil after the Norman invasion in 1066, a tradition of stories emerged in which Britons triumphed over their new masters. These stories needed a hero- this is where Arthur fits in.</a:t>
            </a:r>
          </a:p>
          <a:p>
            <a:r>
              <a:rPr lang="en-US" dirty="0" smtClean="0">
                <a:solidFill>
                  <a:srgbClr val="EFF1EA"/>
                </a:solidFill>
              </a:rPr>
              <a:t>Later, Geoffrey of Monmouth, a writer working at Oxford chronicled Arthur’s life in </a:t>
            </a:r>
            <a:r>
              <a:rPr lang="en-US" i="1" dirty="0" smtClean="0">
                <a:solidFill>
                  <a:srgbClr val="EFF1EA"/>
                </a:solidFill>
              </a:rPr>
              <a:t>The History of the Kings of Britain</a:t>
            </a:r>
            <a:r>
              <a:rPr lang="en-US" dirty="0" smtClean="0">
                <a:solidFill>
                  <a:srgbClr val="EFF1EA"/>
                </a:solidFill>
              </a:rPr>
              <a:t>.</a:t>
            </a:r>
          </a:p>
          <a:p>
            <a:r>
              <a:rPr lang="en-US" dirty="0" smtClean="0">
                <a:solidFill>
                  <a:srgbClr val="EFF1EA"/>
                </a:solidFill>
              </a:rPr>
              <a:t> In this work, Arthur’s whole life story is told, from his birth to his eventual betrayal and mysterious death.</a:t>
            </a:r>
          </a:p>
          <a:p>
            <a:r>
              <a:rPr lang="en-US" dirty="0" smtClean="0">
                <a:solidFill>
                  <a:srgbClr val="EFF1EA"/>
                </a:solidFill>
              </a:rPr>
              <a:t>Monmouth claimed the work was based on a secret lost Celtic manuscript, but really blended fact and fiction, the way the film </a:t>
            </a:r>
            <a:r>
              <a:rPr lang="en-US" i="1" dirty="0" smtClean="0">
                <a:solidFill>
                  <a:srgbClr val="EFF1EA"/>
                </a:solidFill>
              </a:rPr>
              <a:t>The Da Vinci Code</a:t>
            </a:r>
            <a:r>
              <a:rPr lang="en-US" dirty="0" smtClean="0">
                <a:solidFill>
                  <a:srgbClr val="EFF1EA"/>
                </a:solidFill>
              </a:rPr>
              <a:t> does today.</a:t>
            </a:r>
          </a:p>
        </p:txBody>
      </p:sp>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king”</a:t>
            </a:r>
            <a:endParaRPr lang="en-US" sz="2800" dirty="0"/>
          </a:p>
        </p:txBody>
      </p:sp>
    </p:spTree>
    <p:extLst>
      <p:ext uri="{BB962C8B-B14F-4D97-AF65-F5344CB8AC3E}">
        <p14:creationId xmlns:p14="http://schemas.microsoft.com/office/powerpoint/2010/main" xmlns="" val="123714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9006690" cy="4781508"/>
          </a:xfrm>
        </p:spPr>
        <p:txBody>
          <a:bodyPr>
            <a:normAutofit fontScale="92500" lnSpcReduction="10000"/>
          </a:bodyPr>
          <a:lstStyle/>
          <a:p>
            <a:r>
              <a:rPr lang="en-US" dirty="0" smtClean="0"/>
              <a:t>A composite of different legends written by different authors at different times.</a:t>
            </a:r>
          </a:p>
          <a:p>
            <a:r>
              <a:rPr lang="en-US" dirty="0" smtClean="0">
                <a:solidFill>
                  <a:srgbClr val="0000FF"/>
                </a:solidFill>
              </a:rPr>
              <a:t>His first incarnation appears in “The History of the Britons” written in 830 by a monk called </a:t>
            </a:r>
            <a:r>
              <a:rPr lang="en-US" dirty="0" err="1" smtClean="0">
                <a:solidFill>
                  <a:srgbClr val="0000FF"/>
                </a:solidFill>
              </a:rPr>
              <a:t>Nennius</a:t>
            </a:r>
            <a:r>
              <a:rPr lang="en-US" dirty="0" smtClean="0">
                <a:solidFill>
                  <a:srgbClr val="0000FF"/>
                </a:solidFill>
              </a:rPr>
              <a:t>. </a:t>
            </a:r>
          </a:p>
          <a:p>
            <a:r>
              <a:rPr lang="en-US" dirty="0" smtClean="0"/>
              <a:t>In the turmoil after the Norman invasion in 1066, a tradition of stories emerged in which Britons triumphed over their new masters. These stories needed a hero- this is where Arthur fits in.</a:t>
            </a:r>
          </a:p>
          <a:p>
            <a:r>
              <a:rPr lang="en-US" dirty="0" smtClean="0">
                <a:solidFill>
                  <a:srgbClr val="EFF1EA"/>
                </a:solidFill>
              </a:rPr>
              <a:t>Later, Geoffrey of Monmouth, a writer working at Oxford chronicled Arthur’s life in </a:t>
            </a:r>
            <a:r>
              <a:rPr lang="en-US" i="1" dirty="0" smtClean="0">
                <a:solidFill>
                  <a:srgbClr val="EFF1EA"/>
                </a:solidFill>
              </a:rPr>
              <a:t>The History of the Kings of Britain</a:t>
            </a:r>
            <a:r>
              <a:rPr lang="en-US" dirty="0" smtClean="0">
                <a:solidFill>
                  <a:srgbClr val="EFF1EA"/>
                </a:solidFill>
              </a:rPr>
              <a:t>.</a:t>
            </a:r>
          </a:p>
          <a:p>
            <a:r>
              <a:rPr lang="en-US" dirty="0" smtClean="0">
                <a:solidFill>
                  <a:srgbClr val="EFF1EA"/>
                </a:solidFill>
              </a:rPr>
              <a:t> In this work, Arthur’s whole life story is told, from his birth to his eventual betrayal and mysterious death.</a:t>
            </a:r>
          </a:p>
          <a:p>
            <a:r>
              <a:rPr lang="en-US" dirty="0" smtClean="0">
                <a:solidFill>
                  <a:srgbClr val="EFF1EA"/>
                </a:solidFill>
              </a:rPr>
              <a:t>Monmouth claimed the work was based on a secret lost Celtic manuscript, but really blended fact and fiction, the way the film </a:t>
            </a:r>
            <a:r>
              <a:rPr lang="en-US" i="1" dirty="0" smtClean="0">
                <a:solidFill>
                  <a:srgbClr val="EFF1EA"/>
                </a:solidFill>
              </a:rPr>
              <a:t>The Da Vinci Code</a:t>
            </a:r>
            <a:r>
              <a:rPr lang="en-US" dirty="0" smtClean="0">
                <a:solidFill>
                  <a:srgbClr val="EFF1EA"/>
                </a:solidFill>
              </a:rPr>
              <a:t> does today.</a:t>
            </a:r>
          </a:p>
        </p:txBody>
      </p:sp>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king”</a:t>
            </a:r>
            <a:endParaRPr lang="en-US" sz="2800" dirty="0"/>
          </a:p>
        </p:txBody>
      </p:sp>
    </p:spTree>
    <p:extLst>
      <p:ext uri="{BB962C8B-B14F-4D97-AF65-F5344CB8AC3E}">
        <p14:creationId xmlns:p14="http://schemas.microsoft.com/office/powerpoint/2010/main" xmlns="" val="1089571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9006690" cy="4781508"/>
          </a:xfrm>
        </p:spPr>
        <p:txBody>
          <a:bodyPr>
            <a:normAutofit fontScale="92500" lnSpcReduction="10000"/>
          </a:bodyPr>
          <a:lstStyle/>
          <a:p>
            <a:r>
              <a:rPr lang="en-US" dirty="0" smtClean="0"/>
              <a:t>A composite of different legends written by different authors at different times.</a:t>
            </a:r>
          </a:p>
          <a:p>
            <a:r>
              <a:rPr lang="en-US" dirty="0" smtClean="0">
                <a:solidFill>
                  <a:srgbClr val="0000FF"/>
                </a:solidFill>
              </a:rPr>
              <a:t>His first incarnation appears in “The History of the Britons” written in 830 by a monk called </a:t>
            </a:r>
            <a:r>
              <a:rPr lang="en-US" dirty="0" err="1" smtClean="0">
                <a:solidFill>
                  <a:srgbClr val="0000FF"/>
                </a:solidFill>
              </a:rPr>
              <a:t>Nennius</a:t>
            </a:r>
            <a:r>
              <a:rPr lang="en-US" dirty="0" smtClean="0">
                <a:solidFill>
                  <a:srgbClr val="0000FF"/>
                </a:solidFill>
              </a:rPr>
              <a:t>. </a:t>
            </a:r>
          </a:p>
          <a:p>
            <a:r>
              <a:rPr lang="en-US" dirty="0" smtClean="0"/>
              <a:t>In the turmoil after the Norman invasion in 1066, a tradition of stories emerged in which Britons triumphed over their new masters. These stories needed a hero- this is where Arthur fits in.</a:t>
            </a:r>
          </a:p>
          <a:p>
            <a:r>
              <a:rPr lang="en-US" dirty="0" smtClean="0">
                <a:solidFill>
                  <a:srgbClr val="0000FF"/>
                </a:solidFill>
              </a:rPr>
              <a:t>Later, Geoffrey of Monmouth, a writer working at Oxford chronicled Arthur’s life in </a:t>
            </a:r>
            <a:r>
              <a:rPr lang="en-US" i="1" dirty="0" smtClean="0">
                <a:solidFill>
                  <a:srgbClr val="0000FF"/>
                </a:solidFill>
              </a:rPr>
              <a:t>The History of the Kings of Britain</a:t>
            </a:r>
            <a:r>
              <a:rPr lang="en-US" dirty="0" smtClean="0">
                <a:solidFill>
                  <a:srgbClr val="0000FF"/>
                </a:solidFill>
              </a:rPr>
              <a:t>.</a:t>
            </a:r>
          </a:p>
          <a:p>
            <a:r>
              <a:rPr lang="en-US" dirty="0" smtClean="0">
                <a:solidFill>
                  <a:srgbClr val="EFF1EA"/>
                </a:solidFill>
              </a:rPr>
              <a:t> In this work, Arthur’s whole life story is told, from his birth to his eventual betrayal and mysterious death.</a:t>
            </a:r>
          </a:p>
          <a:p>
            <a:r>
              <a:rPr lang="en-US" dirty="0" smtClean="0">
                <a:solidFill>
                  <a:srgbClr val="EFF1EA"/>
                </a:solidFill>
              </a:rPr>
              <a:t>Monmouth claimed the work was based on a secret lost Celtic manuscript, but really blended fact and fiction, the way the film </a:t>
            </a:r>
            <a:r>
              <a:rPr lang="en-US" i="1" dirty="0" smtClean="0">
                <a:solidFill>
                  <a:srgbClr val="EFF1EA"/>
                </a:solidFill>
              </a:rPr>
              <a:t>The Da Vinci Code</a:t>
            </a:r>
            <a:r>
              <a:rPr lang="en-US" dirty="0" smtClean="0">
                <a:solidFill>
                  <a:srgbClr val="EFF1EA"/>
                </a:solidFill>
              </a:rPr>
              <a:t> does today.</a:t>
            </a:r>
          </a:p>
        </p:txBody>
      </p:sp>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king”</a:t>
            </a:r>
            <a:endParaRPr lang="en-US" sz="2800" dirty="0"/>
          </a:p>
        </p:txBody>
      </p:sp>
    </p:spTree>
    <p:extLst>
      <p:ext uri="{BB962C8B-B14F-4D97-AF65-F5344CB8AC3E}">
        <p14:creationId xmlns:p14="http://schemas.microsoft.com/office/powerpoint/2010/main" xmlns="" val="3535582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9006690" cy="4781508"/>
          </a:xfrm>
        </p:spPr>
        <p:txBody>
          <a:bodyPr>
            <a:normAutofit fontScale="92500" lnSpcReduction="10000"/>
          </a:bodyPr>
          <a:lstStyle/>
          <a:p>
            <a:r>
              <a:rPr lang="en-US" dirty="0" smtClean="0"/>
              <a:t>A composite of different legends written by different authors at different times.</a:t>
            </a:r>
          </a:p>
          <a:p>
            <a:r>
              <a:rPr lang="en-US" dirty="0" smtClean="0">
                <a:solidFill>
                  <a:srgbClr val="0000FF"/>
                </a:solidFill>
              </a:rPr>
              <a:t>His first incarnation appears in “The History of the Britons” written in 830 by a monk called </a:t>
            </a:r>
            <a:r>
              <a:rPr lang="en-US" dirty="0" err="1" smtClean="0">
                <a:solidFill>
                  <a:srgbClr val="0000FF"/>
                </a:solidFill>
              </a:rPr>
              <a:t>Nennius</a:t>
            </a:r>
            <a:r>
              <a:rPr lang="en-US" dirty="0" smtClean="0">
                <a:solidFill>
                  <a:srgbClr val="0000FF"/>
                </a:solidFill>
              </a:rPr>
              <a:t>. </a:t>
            </a:r>
          </a:p>
          <a:p>
            <a:r>
              <a:rPr lang="en-US" dirty="0" smtClean="0"/>
              <a:t>In the turmoil after the Norman invasion in 1066, a tradition of stories emerged in which Britons triumphed over their new masters. These stories needed a hero- this is where Arthur fits in.</a:t>
            </a:r>
          </a:p>
          <a:p>
            <a:r>
              <a:rPr lang="en-US" dirty="0" smtClean="0">
                <a:solidFill>
                  <a:srgbClr val="0000FF"/>
                </a:solidFill>
              </a:rPr>
              <a:t>Later, Geoffrey of Monmouth, a writer working at Oxford chronicled Arthur’s life in </a:t>
            </a:r>
            <a:r>
              <a:rPr lang="en-US" i="1" dirty="0" smtClean="0">
                <a:solidFill>
                  <a:srgbClr val="0000FF"/>
                </a:solidFill>
              </a:rPr>
              <a:t>The History of the Kings of Britain</a:t>
            </a:r>
            <a:r>
              <a:rPr lang="en-US" dirty="0" smtClean="0">
                <a:solidFill>
                  <a:srgbClr val="0000FF"/>
                </a:solidFill>
              </a:rPr>
              <a:t>.</a:t>
            </a:r>
          </a:p>
          <a:p>
            <a:r>
              <a:rPr lang="en-US" dirty="0" smtClean="0"/>
              <a:t> In this work, Arthur’s whole life story is told, from his birth to his eventual betrayal and mysterious death.</a:t>
            </a:r>
          </a:p>
          <a:p>
            <a:r>
              <a:rPr lang="en-US" dirty="0" smtClean="0">
                <a:solidFill>
                  <a:srgbClr val="EFF1EA"/>
                </a:solidFill>
              </a:rPr>
              <a:t>Monmouth claimed the work was based on a secret lost Celtic manuscript, but really blended fact and fiction, the way the film </a:t>
            </a:r>
            <a:r>
              <a:rPr lang="en-US" i="1" dirty="0" smtClean="0">
                <a:solidFill>
                  <a:srgbClr val="EFF1EA"/>
                </a:solidFill>
              </a:rPr>
              <a:t>The Da Vinci Code</a:t>
            </a:r>
            <a:r>
              <a:rPr lang="en-US" dirty="0" smtClean="0">
                <a:solidFill>
                  <a:srgbClr val="EFF1EA"/>
                </a:solidFill>
              </a:rPr>
              <a:t> does today.</a:t>
            </a:r>
          </a:p>
        </p:txBody>
      </p:sp>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king”</a:t>
            </a:r>
            <a:endParaRPr lang="en-US" sz="2800" dirty="0"/>
          </a:p>
        </p:txBody>
      </p:sp>
    </p:spTree>
    <p:extLst>
      <p:ext uri="{BB962C8B-B14F-4D97-AF65-F5344CB8AC3E}">
        <p14:creationId xmlns:p14="http://schemas.microsoft.com/office/powerpoint/2010/main" xmlns="" val="2127068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76492"/>
            <a:ext cx="9006690" cy="4781508"/>
          </a:xfrm>
        </p:spPr>
        <p:txBody>
          <a:bodyPr>
            <a:normAutofit fontScale="92500" lnSpcReduction="10000"/>
          </a:bodyPr>
          <a:lstStyle/>
          <a:p>
            <a:r>
              <a:rPr lang="en-US" dirty="0" smtClean="0">
                <a:solidFill>
                  <a:schemeClr val="tx1"/>
                </a:solidFill>
              </a:rPr>
              <a:t>A composite of different legends written by different authors at different times.</a:t>
            </a:r>
          </a:p>
          <a:p>
            <a:r>
              <a:rPr lang="en-US" dirty="0" smtClean="0">
                <a:solidFill>
                  <a:srgbClr val="0000FF"/>
                </a:solidFill>
              </a:rPr>
              <a:t>His first incarnation appears in “The History of the Britons” written in 830 by a monk called </a:t>
            </a:r>
            <a:r>
              <a:rPr lang="en-US" dirty="0" err="1" smtClean="0">
                <a:solidFill>
                  <a:srgbClr val="0000FF"/>
                </a:solidFill>
              </a:rPr>
              <a:t>Nennius</a:t>
            </a:r>
            <a:r>
              <a:rPr lang="en-US" dirty="0" smtClean="0">
                <a:solidFill>
                  <a:srgbClr val="0000FF"/>
                </a:solidFill>
              </a:rPr>
              <a:t>. </a:t>
            </a:r>
          </a:p>
          <a:p>
            <a:r>
              <a:rPr lang="en-US" dirty="0" smtClean="0">
                <a:solidFill>
                  <a:schemeClr val="tx1"/>
                </a:solidFill>
              </a:rPr>
              <a:t>In the turmoil after the Norman invasion in 1066, a tradition of stories emerged in which Britons triumphed over their new masters. These stories needed a hero- this is where Arthur fits in.</a:t>
            </a:r>
          </a:p>
          <a:p>
            <a:r>
              <a:rPr lang="en-US" dirty="0" smtClean="0">
                <a:solidFill>
                  <a:srgbClr val="0000FF"/>
                </a:solidFill>
              </a:rPr>
              <a:t>Later, Geoffrey of Monmouth, a writer working at Oxford chronicled Arthur’s life in </a:t>
            </a:r>
            <a:r>
              <a:rPr lang="en-US" i="1" dirty="0" smtClean="0">
                <a:solidFill>
                  <a:srgbClr val="0000FF"/>
                </a:solidFill>
              </a:rPr>
              <a:t>The History of the Kings of Britain</a:t>
            </a:r>
            <a:r>
              <a:rPr lang="en-US" dirty="0" smtClean="0">
                <a:solidFill>
                  <a:srgbClr val="0000FF"/>
                </a:solidFill>
              </a:rPr>
              <a:t>.</a:t>
            </a:r>
          </a:p>
          <a:p>
            <a:r>
              <a:rPr lang="en-US" dirty="0" smtClean="0">
                <a:solidFill>
                  <a:schemeClr val="tx1"/>
                </a:solidFill>
              </a:rPr>
              <a:t> In this work, Arthur’s whole life story is told, from his birth to his eventual betrayal and mysterious death.</a:t>
            </a:r>
          </a:p>
          <a:p>
            <a:r>
              <a:rPr lang="en-US" dirty="0" smtClean="0">
                <a:solidFill>
                  <a:srgbClr val="0000FF"/>
                </a:solidFill>
              </a:rPr>
              <a:t>Monmouth claimed the work was based on a secret lost Celtic manuscript, but really blended fact and fiction, the way the film </a:t>
            </a:r>
            <a:r>
              <a:rPr lang="en-US" i="1" dirty="0" smtClean="0">
                <a:solidFill>
                  <a:srgbClr val="0000FF"/>
                </a:solidFill>
              </a:rPr>
              <a:t>The Da Vinci Code</a:t>
            </a:r>
            <a:r>
              <a:rPr lang="en-US" dirty="0" smtClean="0">
                <a:solidFill>
                  <a:srgbClr val="0000FF"/>
                </a:solidFill>
              </a:rPr>
              <a:t> does today.</a:t>
            </a:r>
          </a:p>
        </p:txBody>
      </p:sp>
      <p:sp>
        <p:nvSpPr>
          <p:cNvPr id="3" name="Title 2"/>
          <p:cNvSpPr>
            <a:spLocks noGrp="1"/>
          </p:cNvSpPr>
          <p:nvPr>
            <p:ph type="title"/>
          </p:nvPr>
        </p:nvSpPr>
        <p:spPr>
          <a:xfrm>
            <a:off x="688490" y="330267"/>
            <a:ext cx="7756263" cy="1334844"/>
          </a:xfrm>
        </p:spPr>
        <p:txBody>
          <a:bodyPr/>
          <a:lstStyle/>
          <a:p>
            <a:r>
              <a:rPr lang="en-US" dirty="0" smtClean="0"/>
              <a:t>King Arthur</a:t>
            </a:r>
            <a:br>
              <a:rPr lang="en-US" dirty="0" smtClean="0"/>
            </a:br>
            <a:r>
              <a:rPr lang="en-US" sz="2800" dirty="0" smtClean="0"/>
              <a:t>“The once and future king”</a:t>
            </a:r>
            <a:endParaRPr lang="en-US" sz="2800" dirty="0"/>
          </a:p>
        </p:txBody>
      </p:sp>
    </p:spTree>
    <p:extLst>
      <p:ext uri="{BB962C8B-B14F-4D97-AF65-F5344CB8AC3E}">
        <p14:creationId xmlns:p14="http://schemas.microsoft.com/office/powerpoint/2010/main" xmlns="" val="4291774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546</TotalTime>
  <Words>1628</Words>
  <Application>Microsoft Office PowerPoint</Application>
  <PresentationFormat>On-screen Show (4:3)</PresentationFormat>
  <Paragraphs>156</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Hardcover</vt:lpstr>
      <vt:lpstr>Arthurian Romance</vt:lpstr>
      <vt:lpstr>King Arthur “The once and future king”</vt:lpstr>
      <vt:lpstr>King Arthur “The once and future king”</vt:lpstr>
      <vt:lpstr>King Arthur “The once and future king”</vt:lpstr>
      <vt:lpstr>King Arthur “The once and future king”</vt:lpstr>
      <vt:lpstr>King Arthur “The once and future king”</vt:lpstr>
      <vt:lpstr>King Arthur “The once and future king”</vt:lpstr>
      <vt:lpstr>King Arthur “The once and future king”</vt:lpstr>
      <vt:lpstr>King Arthur “The once and future king”</vt:lpstr>
      <vt:lpstr>The Holy Grail</vt:lpstr>
      <vt:lpstr>Romance</vt:lpstr>
      <vt:lpstr>The Romance Hero</vt:lpstr>
      <vt:lpstr>Sir Thomas Malory ”The Knight Prisoner” 1405 – 1471 </vt:lpstr>
      <vt:lpstr>Le Morte d’Arthur</vt:lpstr>
      <vt:lpstr>The erosion of values</vt:lpstr>
      <vt:lpstr>Slide 16</vt:lpstr>
      <vt:lpstr>The erosion of values</vt:lpstr>
      <vt:lpstr>Victorian Revival</vt:lpstr>
      <vt:lpstr>The Modern Myth</vt:lpstr>
      <vt:lpstr>Was King Arthur real?</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Arthurian Romance</dc:title>
  <dc:creator>Zack Cyphers</dc:creator>
  <cp:lastModifiedBy>DoDDS</cp:lastModifiedBy>
  <cp:revision>31</cp:revision>
  <dcterms:created xsi:type="dcterms:W3CDTF">2012-11-25T10:49:54Z</dcterms:created>
  <dcterms:modified xsi:type="dcterms:W3CDTF">2012-11-27T09:25:58Z</dcterms:modified>
</cp:coreProperties>
</file>